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1"/>
  </p:notesMasterIdLst>
  <p:handoutMasterIdLst>
    <p:handoutMasterId r:id="rId42"/>
  </p:handoutMasterIdLst>
  <p:sldIdLst>
    <p:sldId id="256" r:id="rId2"/>
    <p:sldId id="346" r:id="rId3"/>
    <p:sldId id="347" r:id="rId4"/>
    <p:sldId id="348" r:id="rId5"/>
    <p:sldId id="349" r:id="rId6"/>
    <p:sldId id="334" r:id="rId7"/>
    <p:sldId id="335" r:id="rId8"/>
    <p:sldId id="336" r:id="rId9"/>
    <p:sldId id="337" r:id="rId10"/>
    <p:sldId id="338" r:id="rId11"/>
    <p:sldId id="339" r:id="rId12"/>
    <p:sldId id="340" r:id="rId13"/>
    <p:sldId id="341" r:id="rId14"/>
    <p:sldId id="342" r:id="rId15"/>
    <p:sldId id="343" r:id="rId16"/>
    <p:sldId id="344" r:id="rId17"/>
    <p:sldId id="345" r:id="rId18"/>
    <p:sldId id="352" r:id="rId19"/>
    <p:sldId id="353" r:id="rId20"/>
    <p:sldId id="377" r:id="rId21"/>
    <p:sldId id="378" r:id="rId22"/>
    <p:sldId id="356" r:id="rId23"/>
    <p:sldId id="357" r:id="rId24"/>
    <p:sldId id="358" r:id="rId25"/>
    <p:sldId id="360" r:id="rId26"/>
    <p:sldId id="362" r:id="rId27"/>
    <p:sldId id="363" r:id="rId28"/>
    <p:sldId id="364" r:id="rId29"/>
    <p:sldId id="366" r:id="rId30"/>
    <p:sldId id="367" r:id="rId31"/>
    <p:sldId id="368" r:id="rId32"/>
    <p:sldId id="369" r:id="rId33"/>
    <p:sldId id="365" r:id="rId34"/>
    <p:sldId id="370" r:id="rId35"/>
    <p:sldId id="372" r:id="rId36"/>
    <p:sldId id="373" r:id="rId37"/>
    <p:sldId id="374" r:id="rId38"/>
    <p:sldId id="375" r:id="rId39"/>
    <p:sldId id="376" r:id="rId40"/>
  </p:sldIdLst>
  <p:sldSz cx="9144000" cy="6858000" type="screen4x3"/>
  <p:notesSz cx="6797675" cy="9926638"/>
  <p:defaultTextStyle>
    <a:defPPr>
      <a:defRPr lang="sk-SK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86537"/>
    <a:srgbClr val="008000"/>
    <a:srgbClr val="FF0000"/>
    <a:srgbClr val="D8C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505" autoAdjust="0"/>
    <p:restoredTop sz="94670" autoAdjust="0"/>
  </p:normalViewPr>
  <p:slideViewPr>
    <p:cSldViewPr>
      <p:cViewPr varScale="1">
        <p:scale>
          <a:sx n="111" d="100"/>
          <a:sy n="111" d="100"/>
        </p:scale>
        <p:origin x="1680" y="1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70" d="100"/>
          <a:sy n="70" d="100"/>
        </p:scale>
        <p:origin x="-2196" y="-96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 smtClean="0"/>
            </a:lvl1pPr>
          </a:lstStyle>
          <a:p>
            <a:pPr>
              <a:defRPr/>
            </a:pPr>
            <a:endParaRPr lang="sk-SK" altLang="sk-SK"/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49688" y="0"/>
            <a:ext cx="294640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endParaRPr lang="sk-SK" altLang="sk-SK"/>
          </a:p>
        </p:txBody>
      </p:sp>
      <p:sp>
        <p:nvSpPr>
          <p:cNvPr id="1843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28163"/>
            <a:ext cx="2946400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 smtClean="0"/>
            </a:lvl1pPr>
          </a:lstStyle>
          <a:p>
            <a:pPr>
              <a:defRPr/>
            </a:pPr>
            <a:endParaRPr lang="sk-SK" altLang="sk-SK"/>
          </a:p>
        </p:txBody>
      </p:sp>
      <p:sp>
        <p:nvSpPr>
          <p:cNvPr id="1843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4F66B781-74D5-4E83-8964-00F926A57236}" type="slidenum">
              <a:rPr lang="sk-SK" altLang="sk-SK"/>
              <a:pPr>
                <a:defRPr/>
              </a:pPr>
              <a:t>‹#›</a:t>
            </a:fld>
            <a:endParaRPr lang="sk-SK" altLang="sk-SK"/>
          </a:p>
        </p:txBody>
      </p:sp>
    </p:spTree>
    <p:extLst>
      <p:ext uri="{BB962C8B-B14F-4D97-AF65-F5344CB8AC3E}">
        <p14:creationId xmlns:p14="http://schemas.microsoft.com/office/powerpoint/2010/main" val="317224396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 smtClean="0"/>
            </a:lvl1pPr>
          </a:lstStyle>
          <a:p>
            <a:pPr>
              <a:defRPr/>
            </a:pPr>
            <a:endParaRPr lang="sk-SK" altLang="sk-SK"/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9688" y="0"/>
            <a:ext cx="294640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endParaRPr lang="sk-SK" altLang="sk-SK"/>
          </a:p>
        </p:txBody>
      </p:sp>
      <p:sp>
        <p:nvSpPr>
          <p:cNvPr id="20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5988" y="744538"/>
            <a:ext cx="4965700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229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450" y="4714875"/>
            <a:ext cx="5438775" cy="446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k-SK" altLang="sk-SK" noProof="0" smtClean="0"/>
              <a:t>Kliknite sem a upravte štýly predlohy textu.</a:t>
            </a:r>
          </a:p>
          <a:p>
            <a:pPr lvl="1"/>
            <a:r>
              <a:rPr lang="sk-SK" altLang="sk-SK" noProof="0" smtClean="0"/>
              <a:t>Druhá úroveň</a:t>
            </a:r>
          </a:p>
          <a:p>
            <a:pPr lvl="2"/>
            <a:r>
              <a:rPr lang="sk-SK" altLang="sk-SK" noProof="0" smtClean="0"/>
              <a:t>Tretia úroveň</a:t>
            </a:r>
          </a:p>
          <a:p>
            <a:pPr lvl="3"/>
            <a:r>
              <a:rPr lang="sk-SK" altLang="sk-SK" noProof="0" smtClean="0"/>
              <a:t>Štvrtá úroveň</a:t>
            </a:r>
          </a:p>
          <a:p>
            <a:pPr lvl="4"/>
            <a:r>
              <a:rPr lang="sk-SK" altLang="sk-SK" noProof="0" smtClean="0"/>
              <a:t>Piata úroveň</a:t>
            </a:r>
          </a:p>
        </p:txBody>
      </p:sp>
      <p:sp>
        <p:nvSpPr>
          <p:cNvPr id="1229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8163"/>
            <a:ext cx="2946400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 smtClean="0"/>
            </a:lvl1pPr>
          </a:lstStyle>
          <a:p>
            <a:pPr>
              <a:defRPr/>
            </a:pPr>
            <a:endParaRPr lang="sk-SK" altLang="sk-SK"/>
          </a:p>
        </p:txBody>
      </p:sp>
      <p:sp>
        <p:nvSpPr>
          <p:cNvPr id="1229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1BBB9241-72CE-4B19-B3B5-D982E7FC887F}" type="slidenum">
              <a:rPr lang="sk-SK" altLang="sk-SK"/>
              <a:pPr>
                <a:defRPr/>
              </a:pPr>
              <a:t>‹#›</a:t>
            </a:fld>
            <a:endParaRPr lang="sk-SK" altLang="sk-SK"/>
          </a:p>
        </p:txBody>
      </p:sp>
    </p:spTree>
    <p:extLst>
      <p:ext uri="{BB962C8B-B14F-4D97-AF65-F5344CB8AC3E}">
        <p14:creationId xmlns:p14="http://schemas.microsoft.com/office/powerpoint/2010/main" val="11262375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 smtClean="0"/>
              <a:t>Upravte štýl predlohy podnadpisov</a:t>
            </a:r>
            <a:endParaRPr lang="sk-SK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E97260-38AF-48B2-B52F-7F5D9B740B00}" type="slidenum">
              <a:rPr lang="sk-SK" altLang="sk-SK"/>
              <a:pPr>
                <a:defRPr/>
              </a:pPr>
              <a:t>‹#›</a:t>
            </a:fld>
            <a:endParaRPr lang="sk-SK" altLang="sk-SK"/>
          </a:p>
        </p:txBody>
      </p:sp>
    </p:spTree>
    <p:extLst>
      <p:ext uri="{BB962C8B-B14F-4D97-AF65-F5344CB8AC3E}">
        <p14:creationId xmlns:p14="http://schemas.microsoft.com/office/powerpoint/2010/main" val="27444505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5B41F5-2C06-4F48-93E3-E399DBA4B709}" type="slidenum">
              <a:rPr lang="sk-SK" altLang="sk-SK"/>
              <a:pPr>
                <a:defRPr/>
              </a:pPr>
              <a:t>‹#›</a:t>
            </a:fld>
            <a:endParaRPr lang="sk-SK" altLang="sk-SK"/>
          </a:p>
        </p:txBody>
      </p:sp>
    </p:spTree>
    <p:extLst>
      <p:ext uri="{BB962C8B-B14F-4D97-AF65-F5344CB8AC3E}">
        <p14:creationId xmlns:p14="http://schemas.microsoft.com/office/powerpoint/2010/main" val="12594758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FC2149-D11D-4091-B100-BD44CF1845D8}" type="slidenum">
              <a:rPr lang="sk-SK" altLang="sk-SK"/>
              <a:pPr>
                <a:defRPr/>
              </a:pPr>
              <a:t>‹#›</a:t>
            </a:fld>
            <a:endParaRPr lang="sk-SK" altLang="sk-SK"/>
          </a:p>
        </p:txBody>
      </p:sp>
    </p:spTree>
    <p:extLst>
      <p:ext uri="{BB962C8B-B14F-4D97-AF65-F5344CB8AC3E}">
        <p14:creationId xmlns:p14="http://schemas.microsoft.com/office/powerpoint/2010/main" val="1208212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5C7F10-EB12-4817-8BA6-8EF1FB7D396A}" type="slidenum">
              <a:rPr lang="sk-SK" altLang="sk-SK"/>
              <a:pPr>
                <a:defRPr/>
              </a:pPr>
              <a:t>‹#›</a:t>
            </a:fld>
            <a:endParaRPr lang="sk-SK" altLang="sk-SK"/>
          </a:p>
        </p:txBody>
      </p:sp>
    </p:spTree>
    <p:extLst>
      <p:ext uri="{BB962C8B-B14F-4D97-AF65-F5344CB8AC3E}">
        <p14:creationId xmlns:p14="http://schemas.microsoft.com/office/powerpoint/2010/main" val="32188095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4679DA-4A13-4091-B840-6B5DD1DD2D16}" type="slidenum">
              <a:rPr lang="sk-SK" altLang="sk-SK"/>
              <a:pPr>
                <a:defRPr/>
              </a:pPr>
              <a:t>‹#›</a:t>
            </a:fld>
            <a:endParaRPr lang="sk-SK" altLang="sk-SK"/>
          </a:p>
        </p:txBody>
      </p:sp>
    </p:spTree>
    <p:extLst>
      <p:ext uri="{BB962C8B-B14F-4D97-AF65-F5344CB8AC3E}">
        <p14:creationId xmlns:p14="http://schemas.microsoft.com/office/powerpoint/2010/main" val="29395568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5E81E4-451B-447C-828F-2F853DFEE3FC}" type="slidenum">
              <a:rPr lang="sk-SK" altLang="sk-SK"/>
              <a:pPr>
                <a:defRPr/>
              </a:pPr>
              <a:t>‹#›</a:t>
            </a:fld>
            <a:endParaRPr lang="sk-SK" altLang="sk-SK"/>
          </a:p>
        </p:txBody>
      </p:sp>
    </p:spTree>
    <p:extLst>
      <p:ext uri="{BB962C8B-B14F-4D97-AF65-F5344CB8AC3E}">
        <p14:creationId xmlns:p14="http://schemas.microsoft.com/office/powerpoint/2010/main" val="16147418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5" name="Zástupný symbol textu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6" name="Zástupný symbol obsahu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F6C31E-90DE-4536-A390-8411796F9988}" type="slidenum">
              <a:rPr lang="sk-SK" altLang="sk-SK"/>
              <a:pPr>
                <a:defRPr/>
              </a:pPr>
              <a:t>‹#›</a:t>
            </a:fld>
            <a:endParaRPr lang="sk-SK" altLang="sk-SK"/>
          </a:p>
        </p:txBody>
      </p:sp>
    </p:spTree>
    <p:extLst>
      <p:ext uri="{BB962C8B-B14F-4D97-AF65-F5344CB8AC3E}">
        <p14:creationId xmlns:p14="http://schemas.microsoft.com/office/powerpoint/2010/main" val="29886424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1E5A01-31F0-4C22-9C5C-54D8BE5F1123}" type="slidenum">
              <a:rPr lang="sk-SK" altLang="sk-SK"/>
              <a:pPr>
                <a:defRPr/>
              </a:pPr>
              <a:t>‹#›</a:t>
            </a:fld>
            <a:endParaRPr lang="sk-SK" altLang="sk-SK"/>
          </a:p>
        </p:txBody>
      </p:sp>
    </p:spTree>
    <p:extLst>
      <p:ext uri="{BB962C8B-B14F-4D97-AF65-F5344CB8AC3E}">
        <p14:creationId xmlns:p14="http://schemas.microsoft.com/office/powerpoint/2010/main" val="40298282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E42C40-25CD-477D-A9F3-733427C409A6}" type="slidenum">
              <a:rPr lang="sk-SK" altLang="sk-SK"/>
              <a:pPr>
                <a:defRPr/>
              </a:pPr>
              <a:t>‹#›</a:t>
            </a:fld>
            <a:endParaRPr lang="sk-SK" altLang="sk-SK"/>
          </a:p>
        </p:txBody>
      </p:sp>
    </p:spTree>
    <p:extLst>
      <p:ext uri="{BB962C8B-B14F-4D97-AF65-F5344CB8AC3E}">
        <p14:creationId xmlns:p14="http://schemas.microsoft.com/office/powerpoint/2010/main" val="40467620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680AA5-CEDF-468E-BD62-ADE24A9B7D87}" type="slidenum">
              <a:rPr lang="sk-SK" altLang="sk-SK"/>
              <a:pPr>
                <a:defRPr/>
              </a:pPr>
              <a:t>‹#›</a:t>
            </a:fld>
            <a:endParaRPr lang="sk-SK" altLang="sk-SK"/>
          </a:p>
        </p:txBody>
      </p:sp>
    </p:spTree>
    <p:extLst>
      <p:ext uri="{BB962C8B-B14F-4D97-AF65-F5344CB8AC3E}">
        <p14:creationId xmlns:p14="http://schemas.microsoft.com/office/powerpoint/2010/main" val="6365901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obrázka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sk-SK" noProof="0" smtClean="0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A625D8-E84F-4444-A5FD-7A10401F3146}" type="slidenum">
              <a:rPr lang="sk-SK" altLang="sk-SK"/>
              <a:pPr>
                <a:defRPr/>
              </a:pPr>
              <a:t>‹#›</a:t>
            </a:fld>
            <a:endParaRPr lang="sk-SK" altLang="sk-SK"/>
          </a:p>
        </p:txBody>
      </p:sp>
    </p:spTree>
    <p:extLst>
      <p:ext uri="{BB962C8B-B14F-4D97-AF65-F5344CB8AC3E}">
        <p14:creationId xmlns:p14="http://schemas.microsoft.com/office/powerpoint/2010/main" val="32763146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sk-SK" altLang="sk-SK" smtClean="0"/>
              <a:t>Kliknite sem a upravte štýl predlohy nadpisov.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k-SK" altLang="sk-SK" smtClean="0"/>
              <a:t>Kliknite sem a upravte štýly predlohy textu.</a:t>
            </a:r>
          </a:p>
          <a:p>
            <a:pPr lvl="1"/>
            <a:r>
              <a:rPr lang="sk-SK" altLang="sk-SK" smtClean="0"/>
              <a:t>Druhá úroveň</a:t>
            </a:r>
          </a:p>
          <a:p>
            <a:pPr lvl="2"/>
            <a:r>
              <a:rPr lang="sk-SK" altLang="sk-SK" smtClean="0"/>
              <a:t>Tretia úroveň</a:t>
            </a:r>
          </a:p>
          <a:p>
            <a:pPr lvl="3"/>
            <a:r>
              <a:rPr lang="sk-SK" altLang="sk-SK" smtClean="0"/>
              <a:t>Štvrtá úroveň</a:t>
            </a:r>
          </a:p>
          <a:p>
            <a:pPr lvl="4"/>
            <a:r>
              <a:rPr lang="sk-SK" altLang="sk-SK" smtClean="0"/>
              <a:t>Piata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400" smtClean="0"/>
            </a:lvl1pPr>
          </a:lstStyle>
          <a:p>
            <a:pPr>
              <a:defRPr/>
            </a:pPr>
            <a:endParaRPr lang="sk-SK" altLang="sk-SK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smtClean="0"/>
            </a:lvl1pPr>
          </a:lstStyle>
          <a:p>
            <a:pPr>
              <a:defRPr/>
            </a:pPr>
            <a:endParaRPr lang="sk-SK" altLang="sk-SK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/>
            </a:lvl1pPr>
          </a:lstStyle>
          <a:p>
            <a:pPr>
              <a:defRPr/>
            </a:pPr>
            <a:fld id="{F619ED34-7268-4AE6-8D10-710FF286B426}" type="slidenum">
              <a:rPr lang="sk-SK" altLang="sk-SK"/>
              <a:pPr>
                <a:defRPr/>
              </a:pPr>
              <a:t>‹#›</a:t>
            </a:fld>
            <a:endParaRPr lang="sk-SK" altLang="sk-SK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jpe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37.wmf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15900" y="2420888"/>
            <a:ext cx="8820150" cy="1828800"/>
          </a:xfrm>
        </p:spPr>
        <p:txBody>
          <a:bodyPr anchor="ctr"/>
          <a:lstStyle/>
          <a:p>
            <a:pPr eaLnBrk="1" hangingPunct="1"/>
            <a:r>
              <a:rPr lang="sk-SK" altLang="sk-SK" sz="5000" b="1" dirty="0" smtClean="0">
                <a:solidFill>
                  <a:srgbClr val="186537"/>
                </a:solidFill>
              </a:rPr>
              <a:t>Inovácie – cesta </a:t>
            </a:r>
            <a:r>
              <a:rPr lang="sk-SK" altLang="sk-SK" sz="5000" b="1" dirty="0" smtClean="0">
                <a:solidFill>
                  <a:srgbClr val="186537"/>
                </a:solidFill>
              </a:rPr>
              <a:t/>
            </a:r>
            <a:br>
              <a:rPr lang="sk-SK" altLang="sk-SK" sz="5000" b="1" dirty="0" smtClean="0">
                <a:solidFill>
                  <a:srgbClr val="186537"/>
                </a:solidFill>
              </a:rPr>
            </a:br>
            <a:r>
              <a:rPr lang="sk-SK" altLang="sk-SK" sz="5000" b="1" dirty="0" smtClean="0">
                <a:solidFill>
                  <a:srgbClr val="186537"/>
                </a:solidFill>
              </a:rPr>
              <a:t>k </a:t>
            </a:r>
            <a:r>
              <a:rPr lang="sk-SK" altLang="sk-SK" sz="5000" b="1" dirty="0" smtClean="0">
                <a:solidFill>
                  <a:srgbClr val="186537"/>
                </a:solidFill>
              </a:rPr>
              <a:t>odstraňovaniu rezerv v ŽV 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23850" y="4845050"/>
            <a:ext cx="8424863" cy="17526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sk-SK" altLang="sk-SK" sz="3400" dirty="0" smtClean="0">
                <a:solidFill>
                  <a:srgbClr val="186537"/>
                </a:solidFill>
              </a:rPr>
              <a:t>Ján Huba a kol.</a:t>
            </a:r>
          </a:p>
          <a:p>
            <a:pPr eaLnBrk="1" hangingPunct="1">
              <a:lnSpc>
                <a:spcPct val="90000"/>
              </a:lnSpc>
            </a:pPr>
            <a:endParaRPr lang="sk-SK" altLang="sk-SK" sz="3000" dirty="0" smtClean="0">
              <a:solidFill>
                <a:srgbClr val="186537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sk-SK" altLang="sk-SK" sz="3600" b="1" dirty="0" err="1" smtClean="0">
                <a:solidFill>
                  <a:schemeClr val="bg1"/>
                </a:solidFill>
              </a:rPr>
              <a:t>Agrobiznis</a:t>
            </a:r>
            <a:r>
              <a:rPr lang="sk-SK" altLang="sk-SK" sz="3600" b="1" dirty="0" smtClean="0">
                <a:solidFill>
                  <a:schemeClr val="bg1"/>
                </a:solidFill>
              </a:rPr>
              <a:t> v roku 2016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Obdĺžnik 1"/>
          <p:cNvSpPr>
            <a:spLocks noChangeArrowheads="1"/>
          </p:cNvSpPr>
          <p:nvPr/>
        </p:nvSpPr>
        <p:spPr bwMode="auto">
          <a:xfrm>
            <a:off x="0" y="1052513"/>
            <a:ext cx="914400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538163" indent="-3587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 typeface="Arial" panose="020B0604020202020204" pitchFamily="34" charset="0"/>
              <a:buChar char="•"/>
            </a:pPr>
            <a:r>
              <a:rPr lang="sk-SK" altLang="sk-SK" sz="2400"/>
              <a:t>uplatnenie kamerového systému vo všetkých objektoch nielen pre chov ošípaných, ale aj ostatných druhov HZ</a:t>
            </a:r>
          </a:p>
        </p:txBody>
      </p:sp>
      <p:sp>
        <p:nvSpPr>
          <p:cNvPr id="3" name="Nadpis 1"/>
          <p:cNvSpPr txBox="1">
            <a:spLocks/>
          </p:cNvSpPr>
          <p:nvPr/>
        </p:nvSpPr>
        <p:spPr>
          <a:xfrm>
            <a:off x="0" y="260350"/>
            <a:ext cx="9144000" cy="720725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r>
              <a:rPr lang="sk-SK" altLang="sk-SK" sz="3600" b="1" dirty="0">
                <a:solidFill>
                  <a:srgbClr val="186537"/>
                </a:solidFill>
                <a:ea typeface="+mj-ea"/>
                <a:cs typeface="Arial" pitchFamily="34" charset="0"/>
              </a:rPr>
              <a:t>Kamerový systém </a:t>
            </a:r>
          </a:p>
        </p:txBody>
      </p:sp>
      <p:pic>
        <p:nvPicPr>
          <p:cNvPr id="614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2060575"/>
            <a:ext cx="7113587" cy="400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41882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2"/>
          <p:cNvSpPr txBox="1">
            <a:spLocks noChangeArrowheads="1"/>
          </p:cNvSpPr>
          <p:nvPr/>
        </p:nvSpPr>
        <p:spPr bwMode="auto">
          <a:xfrm>
            <a:off x="0" y="304800"/>
            <a:ext cx="91440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sk-SK" altLang="sk-SK" sz="3600" b="1" dirty="0">
                <a:solidFill>
                  <a:srgbClr val="186537"/>
                </a:solidFill>
                <a:ea typeface="+mj-ea"/>
                <a:cs typeface="Arial" pitchFamily="34" charset="0"/>
              </a:rPr>
              <a:t>Pôrodné koterce s pohyblivou podlahou</a:t>
            </a:r>
          </a:p>
        </p:txBody>
      </p:sp>
      <p:sp>
        <p:nvSpPr>
          <p:cNvPr id="7171" name="Text Box 5"/>
          <p:cNvSpPr txBox="1">
            <a:spLocks noChangeArrowheads="1"/>
          </p:cNvSpPr>
          <p:nvPr/>
        </p:nvSpPr>
        <p:spPr bwMode="auto">
          <a:xfrm>
            <a:off x="4716463" y="4292600"/>
            <a:ext cx="3959225" cy="15700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77800" indent="-177800" eaLnBrk="0" hangingPunct="0">
              <a:tabLst>
                <a:tab pos="1905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1905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1905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1905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1905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905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905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905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905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Arial" panose="020B0604020202020204" pitchFamily="34" charset="0"/>
              <a:buChar char="­"/>
            </a:pPr>
            <a:r>
              <a:rPr lang="sk-SK" altLang="sk-SK" sz="2400"/>
              <a:t>možnosť zníženia strát ciciakov až o 3-5 % – kompenzácia zvýšených investičných nákladov </a:t>
            </a:r>
          </a:p>
        </p:txBody>
      </p:sp>
      <p:pic>
        <p:nvPicPr>
          <p:cNvPr id="7172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3141663"/>
            <a:ext cx="4032250" cy="259397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1125538"/>
            <a:ext cx="3886200" cy="309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4" name="BlokTextu 1"/>
          <p:cNvSpPr txBox="1">
            <a:spLocks noChangeArrowheads="1"/>
          </p:cNvSpPr>
          <p:nvPr/>
        </p:nvSpPr>
        <p:spPr bwMode="auto">
          <a:xfrm>
            <a:off x="4356100" y="6534150"/>
            <a:ext cx="33305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sk-SK" altLang="sk-SK" sz="1400">
                <a:solidFill>
                  <a:schemeClr val="bg1"/>
                </a:solidFill>
                <a:cs typeface="Arial" panose="020B0604020202020204" pitchFamily="34" charset="0"/>
              </a:rPr>
              <a:t>Výskumný ústav živočíšnej výroby Nitra</a:t>
            </a:r>
          </a:p>
        </p:txBody>
      </p:sp>
      <p:sp>
        <p:nvSpPr>
          <p:cNvPr id="7175" name="Text Box 3"/>
          <p:cNvSpPr txBox="1">
            <a:spLocks noChangeArrowheads="1"/>
          </p:cNvSpPr>
          <p:nvPr/>
        </p:nvSpPr>
        <p:spPr bwMode="auto">
          <a:xfrm>
            <a:off x="152400" y="1057275"/>
            <a:ext cx="5067300" cy="193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77800" indent="-1778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-"/>
            </a:pPr>
            <a:r>
              <a:rPr lang="sk-SK" altLang="sk-SK" sz="2400"/>
              <a:t>klesanie alebo zdvíhanie podlahy v priestoroch pre ciciaky (200 mm) podľa prasnice (stojí alebo leží) </a:t>
            </a:r>
          </a:p>
          <a:p>
            <a:pPr eaLnBrk="1" hangingPunct="1">
              <a:buFontTx/>
              <a:buChar char="-"/>
            </a:pPr>
            <a:r>
              <a:rPr lang="sk-SK" altLang="sk-SK" sz="2400"/>
              <a:t>možnosť odstavenia mechanizmu po 10 dňoch od narodenia </a:t>
            </a:r>
            <a:endParaRPr lang="sk-SK" altLang="sk-SK" sz="2400">
              <a:solidFill>
                <a:srgbClr val="FCE47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998793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3"/>
          <p:cNvSpPr txBox="1">
            <a:spLocks noChangeArrowheads="1"/>
          </p:cNvSpPr>
          <p:nvPr/>
        </p:nvSpPr>
        <p:spPr bwMode="auto">
          <a:xfrm>
            <a:off x="0" y="1052513"/>
            <a:ext cx="9144000" cy="316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450850" indent="-2222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5000"/>
              </a:lnSpc>
              <a:spcBef>
                <a:spcPct val="20000"/>
              </a:spcBef>
              <a:buFont typeface="Arial" panose="020B0604020202020204" pitchFamily="34" charset="0"/>
              <a:buChar char="-"/>
            </a:pPr>
            <a:r>
              <a:rPr lang="sk-SK" altLang="sk-SK" sz="2400"/>
              <a:t>zabezpečenie odlišných teplotných podmienok pre prasnice (18-22 °C) a ciciaky (22-32 °C) v pôrodnici – komfortnej zóny (búdky pre ciciaky) </a:t>
            </a:r>
          </a:p>
          <a:p>
            <a:pPr eaLnBrk="1" hangingPunct="1">
              <a:lnSpc>
                <a:spcPct val="85000"/>
              </a:lnSpc>
              <a:spcBef>
                <a:spcPct val="20000"/>
              </a:spcBef>
              <a:buFont typeface="Arial" panose="020B0604020202020204" pitchFamily="34" charset="0"/>
              <a:buChar char="-"/>
            </a:pPr>
            <a:r>
              <a:rPr lang="sk-SK" altLang="sk-SK" sz="2400"/>
              <a:t>monitoring teploty a relatívnej vlhkosti vzduchu v zóne zvierat systémom s upozornením pri prekročení alarmu (dataloggery   s bezdrôtovým prenosom údajov)</a:t>
            </a:r>
          </a:p>
          <a:p>
            <a:pPr eaLnBrk="1" hangingPunct="1">
              <a:lnSpc>
                <a:spcPct val="85000"/>
              </a:lnSpc>
              <a:spcBef>
                <a:spcPct val="20000"/>
              </a:spcBef>
              <a:buFont typeface="Arial" panose="020B0604020202020204" pitchFamily="34" charset="0"/>
              <a:buChar char="-"/>
            </a:pPr>
            <a:r>
              <a:rPr lang="sk-SK" altLang="sk-SK" sz="2400"/>
              <a:t>kontrola povrchových teplôt  podlahy v lokálne vyhrievanom priestore pre prasiatka bezkontaktnou infračervenou technikou (optimum 39-41 °C)</a:t>
            </a:r>
            <a:endParaRPr lang="sk-SK" altLang="sk-SK" sz="2600"/>
          </a:p>
          <a:p>
            <a:pPr eaLnBrk="1" hangingPunct="1">
              <a:lnSpc>
                <a:spcPct val="85000"/>
              </a:lnSpc>
              <a:spcBef>
                <a:spcPct val="20000"/>
              </a:spcBef>
              <a:buFont typeface="Arial" panose="020B0604020202020204" pitchFamily="34" charset="0"/>
              <a:buChar char="-"/>
            </a:pPr>
            <a:endParaRPr lang="sk-SK" altLang="sk-SK" sz="2600"/>
          </a:p>
        </p:txBody>
      </p:sp>
      <p:sp>
        <p:nvSpPr>
          <p:cNvPr id="9219" name="Rectangle 2"/>
          <p:cNvSpPr txBox="1">
            <a:spLocks noChangeArrowheads="1"/>
          </p:cNvSpPr>
          <p:nvPr/>
        </p:nvSpPr>
        <p:spPr bwMode="auto">
          <a:xfrm>
            <a:off x="0" y="260350"/>
            <a:ext cx="9144000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sk-SK" altLang="sk-SK" sz="3600" b="1" dirty="0">
                <a:solidFill>
                  <a:srgbClr val="186537"/>
                </a:solidFill>
                <a:ea typeface="+mj-ea"/>
                <a:cs typeface="Arial" pitchFamily="34" charset="0"/>
              </a:rPr>
              <a:t>Optimalizácia mikroklímy a vetrania</a:t>
            </a:r>
          </a:p>
        </p:txBody>
      </p:sp>
      <p:pic>
        <p:nvPicPr>
          <p:cNvPr id="8196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30" r="20061" b="3130"/>
          <a:stretch>
            <a:fillRect/>
          </a:stretch>
        </p:blipFill>
        <p:spPr bwMode="auto">
          <a:xfrm>
            <a:off x="571500" y="4005263"/>
            <a:ext cx="1538288" cy="223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2" t="29527" r="7610" b="34880"/>
          <a:stretch>
            <a:fillRect/>
          </a:stretch>
        </p:blipFill>
        <p:spPr bwMode="auto">
          <a:xfrm>
            <a:off x="2062163" y="4005263"/>
            <a:ext cx="6757987" cy="210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65895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3"/>
          <p:cNvSpPr txBox="1">
            <a:spLocks noChangeArrowheads="1"/>
          </p:cNvSpPr>
          <p:nvPr/>
        </p:nvSpPr>
        <p:spPr bwMode="auto">
          <a:xfrm>
            <a:off x="0" y="1052513"/>
            <a:ext cx="9144000" cy="252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450850" indent="-2222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5000"/>
              </a:lnSpc>
              <a:spcBef>
                <a:spcPct val="20000"/>
              </a:spcBef>
              <a:buFont typeface="Arial" panose="020B0604020202020204" pitchFamily="34" charset="0"/>
              <a:buChar char="-"/>
            </a:pPr>
            <a:r>
              <a:rPr lang="sk-SK" altLang="sk-SK" sz="2400"/>
              <a:t>využitie energeticky úsporných EC technológií pri vetraní objektov pre chov zvierat </a:t>
            </a:r>
          </a:p>
          <a:p>
            <a:pPr eaLnBrk="1" hangingPunct="1">
              <a:lnSpc>
                <a:spcPct val="85000"/>
              </a:lnSpc>
              <a:spcBef>
                <a:spcPct val="20000"/>
              </a:spcBef>
              <a:buFont typeface="Arial" panose="020B0604020202020204" pitchFamily="34" charset="0"/>
              <a:buChar char="-"/>
            </a:pPr>
            <a:r>
              <a:rPr lang="sk-SK" altLang="sk-SK" sz="2400"/>
              <a:t>EC technológie – reprezentujú ich EC motory, t.j. motory s elektronickou komutáciou (bezkontaktnou) a EC ventilátory</a:t>
            </a:r>
          </a:p>
          <a:p>
            <a:pPr eaLnBrk="1" hangingPunct="1">
              <a:lnSpc>
                <a:spcPct val="85000"/>
              </a:lnSpc>
              <a:spcBef>
                <a:spcPct val="20000"/>
              </a:spcBef>
              <a:buFont typeface="Arial" panose="020B0604020202020204" pitchFamily="34" charset="0"/>
              <a:buChar char="-"/>
            </a:pPr>
            <a:r>
              <a:rPr lang="sk-SK" altLang="sk-SK" sz="2400"/>
              <a:t>ventilátory s EC motorom umožňujú dosiahnuť vyšší krútiaci moment ako ventilátor s AC motorom a efektívne vetranie plynulou reguláciou výkonu</a:t>
            </a:r>
          </a:p>
          <a:p>
            <a:pPr eaLnBrk="1" hangingPunct="1">
              <a:lnSpc>
                <a:spcPct val="85000"/>
              </a:lnSpc>
              <a:spcBef>
                <a:spcPct val="20000"/>
              </a:spcBef>
              <a:buFont typeface="Arial" panose="020B0604020202020204" pitchFamily="34" charset="0"/>
              <a:buChar char="-"/>
            </a:pPr>
            <a:endParaRPr lang="sk-SK" altLang="sk-SK" sz="2600"/>
          </a:p>
          <a:p>
            <a:pPr eaLnBrk="1" hangingPunct="1">
              <a:lnSpc>
                <a:spcPct val="85000"/>
              </a:lnSpc>
              <a:spcBef>
                <a:spcPct val="20000"/>
              </a:spcBef>
              <a:buFont typeface="Arial" panose="020B0604020202020204" pitchFamily="34" charset="0"/>
              <a:buChar char="-"/>
            </a:pPr>
            <a:endParaRPr lang="sk-SK" altLang="sk-SK" sz="2600"/>
          </a:p>
        </p:txBody>
      </p:sp>
      <p:sp>
        <p:nvSpPr>
          <p:cNvPr id="9219" name="Rectangle 2"/>
          <p:cNvSpPr txBox="1">
            <a:spLocks noChangeArrowheads="1"/>
          </p:cNvSpPr>
          <p:nvPr/>
        </p:nvSpPr>
        <p:spPr bwMode="auto">
          <a:xfrm>
            <a:off x="0" y="260350"/>
            <a:ext cx="9144000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sk-SK" altLang="sk-SK" sz="3600" b="1" dirty="0">
                <a:solidFill>
                  <a:srgbClr val="186537"/>
                </a:solidFill>
                <a:ea typeface="+mj-ea"/>
                <a:cs typeface="Arial" pitchFamily="34" charset="0"/>
              </a:rPr>
              <a:t>Optimalizácia mikroklímy a vetrania</a:t>
            </a:r>
          </a:p>
        </p:txBody>
      </p:sp>
      <p:pic>
        <p:nvPicPr>
          <p:cNvPr id="9220" name="Picture 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0" y="3141663"/>
            <a:ext cx="3033713" cy="257492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21" name="Rectangle 3"/>
          <p:cNvSpPr txBox="1">
            <a:spLocks noChangeArrowheads="1"/>
          </p:cNvSpPr>
          <p:nvPr/>
        </p:nvSpPr>
        <p:spPr bwMode="auto">
          <a:xfrm>
            <a:off x="0" y="3500438"/>
            <a:ext cx="5867400" cy="2449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450850" indent="-2222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5000"/>
              </a:lnSpc>
              <a:spcBef>
                <a:spcPct val="20000"/>
              </a:spcBef>
              <a:buFont typeface="Arial" panose="020B0604020202020204" pitchFamily="34" charset="0"/>
              <a:buChar char="-"/>
            </a:pPr>
            <a:r>
              <a:rPr lang="sk-SK" altLang="sk-SK" sz="2400"/>
              <a:t>EC ventilátory majú schopnosť pracovať aj pri veľmi nízkych otáčkach, dlhšiu životnosť a nízku hlučnosť</a:t>
            </a:r>
          </a:p>
          <a:p>
            <a:pPr eaLnBrk="1" hangingPunct="1">
              <a:lnSpc>
                <a:spcPct val="85000"/>
              </a:lnSpc>
              <a:spcBef>
                <a:spcPct val="20000"/>
              </a:spcBef>
              <a:buFont typeface="Arial" panose="020B0604020202020204" pitchFamily="34" charset="0"/>
              <a:buChar char="-"/>
            </a:pPr>
            <a:r>
              <a:rPr lang="sk-SK" altLang="sk-SK" sz="2400"/>
              <a:t>v závislosti od typu EC ventilátora je možné ušetriť 50-70 % spotreby elektrickej energie</a:t>
            </a:r>
          </a:p>
        </p:txBody>
      </p:sp>
    </p:spTree>
    <p:extLst>
      <p:ext uri="{BB962C8B-B14F-4D97-AF65-F5344CB8AC3E}">
        <p14:creationId xmlns:p14="http://schemas.microsoft.com/office/powerpoint/2010/main" val="1121335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Obdĺžnik 5"/>
          <p:cNvSpPr>
            <a:spLocks noChangeArrowheads="1"/>
          </p:cNvSpPr>
          <p:nvPr/>
        </p:nvSpPr>
        <p:spPr bwMode="auto">
          <a:xfrm>
            <a:off x="0" y="981075"/>
            <a:ext cx="9144000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538163" indent="-3587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 typeface="Arial" panose="020B0604020202020204" pitchFamily="34" charset="0"/>
              <a:buChar char="•"/>
            </a:pPr>
            <a:r>
              <a:rPr lang="sk-SK" altLang="sk-SK" sz="2400" dirty="0"/>
              <a:t>systém pre automatické rozpoznávanie prasnosti skupinovo ustajnených prasníc, ktorý minimalizuje stres z vyšetrenia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sk-SK" altLang="sk-SK" sz="2400" dirty="0"/>
              <a:t>systém je určený pre automatické kŕmne boxy „</a:t>
            </a:r>
            <a:r>
              <a:rPr lang="sk-SK" altLang="sk-SK" sz="2400" dirty="0" err="1"/>
              <a:t>Callmatic</a:t>
            </a:r>
            <a:r>
              <a:rPr lang="sk-SK" altLang="sk-SK" sz="2400" dirty="0"/>
              <a:t>“, pričom prasnica je vyšetrovaná v AKB (trvanie 15 s) 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sk-SK" altLang="sk-SK" sz="2400" dirty="0"/>
              <a:t>ultrazvukové snímky sú nahrávané na video a automaticky analyzované špeciálnym </a:t>
            </a:r>
            <a:r>
              <a:rPr lang="sk-SK" altLang="sk-SK" sz="2400" dirty="0" smtClean="0"/>
              <a:t>softvérom</a:t>
            </a:r>
            <a:endParaRPr lang="sk-SK" altLang="sk-SK" sz="2400" dirty="0"/>
          </a:p>
        </p:txBody>
      </p:sp>
      <p:sp>
        <p:nvSpPr>
          <p:cNvPr id="3" name="Nadpis 1"/>
          <p:cNvSpPr txBox="1">
            <a:spLocks/>
          </p:cNvSpPr>
          <p:nvPr/>
        </p:nvSpPr>
        <p:spPr>
          <a:xfrm>
            <a:off x="0" y="260350"/>
            <a:ext cx="9144000" cy="720725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r>
              <a:rPr lang="sk-SK" altLang="sk-SK" sz="3600" b="1" dirty="0">
                <a:solidFill>
                  <a:srgbClr val="186537"/>
                </a:solidFill>
                <a:ea typeface="+mj-ea"/>
                <a:cs typeface="Arial" pitchFamily="34" charset="0"/>
              </a:rPr>
              <a:t>Zariadenie na diagnostiku prasnosti </a:t>
            </a:r>
          </a:p>
        </p:txBody>
      </p:sp>
      <p:pic>
        <p:nvPicPr>
          <p:cNvPr id="10244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3284538"/>
            <a:ext cx="3887787" cy="264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7363" y="2924175"/>
            <a:ext cx="2605087" cy="302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19050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Obdĺžnik 5"/>
          <p:cNvSpPr>
            <a:spLocks noChangeArrowheads="1"/>
          </p:cNvSpPr>
          <p:nvPr/>
        </p:nvSpPr>
        <p:spPr bwMode="auto">
          <a:xfrm>
            <a:off x="0" y="981075"/>
            <a:ext cx="9144000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538163" indent="-3587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 typeface="Arial" panose="020B0604020202020204" pitchFamily="34" charset="0"/>
              <a:buChar char="•"/>
            </a:pPr>
            <a:r>
              <a:rPr lang="sk-SK" altLang="sk-SK" sz="2400"/>
              <a:t>chovateľ môže nahraté videá následne skontrolovať na PC 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sk-SK" altLang="sk-SK" sz="2400"/>
              <a:t>zlepšuje sa spoľahlivosť diagnózy, zvyšuje sa počet vrhov za rok a predchádza sa výrobným stratám, šetrí sa pracovný čas a znižujú sa náklady na vyšetrenie</a:t>
            </a:r>
          </a:p>
        </p:txBody>
      </p:sp>
      <p:sp>
        <p:nvSpPr>
          <p:cNvPr id="3" name="Nadpis 1"/>
          <p:cNvSpPr txBox="1">
            <a:spLocks/>
          </p:cNvSpPr>
          <p:nvPr/>
        </p:nvSpPr>
        <p:spPr>
          <a:xfrm>
            <a:off x="0" y="260350"/>
            <a:ext cx="9144000" cy="720725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r>
              <a:rPr lang="sk-SK" altLang="sk-SK" sz="3600" b="1" dirty="0">
                <a:solidFill>
                  <a:srgbClr val="186537"/>
                </a:solidFill>
                <a:ea typeface="+mj-ea"/>
                <a:cs typeface="Arial" pitchFamily="34" charset="0"/>
              </a:rPr>
              <a:t>Zariadenie na diagnostiku prasnosti </a:t>
            </a:r>
          </a:p>
        </p:txBody>
      </p:sp>
      <p:pic>
        <p:nvPicPr>
          <p:cNvPr id="11268" name="Obrázok 4" descr="http://www.bdtech.cz/image.php?idx=1274&amp;mw=2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0613" y="2636838"/>
            <a:ext cx="2214562" cy="3313112"/>
          </a:xfrm>
          <a:prstGeom prst="rect">
            <a:avLst/>
          </a:prstGeom>
          <a:noFill/>
          <a:ln w="63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9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9663" y="2641600"/>
            <a:ext cx="2203450" cy="330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85441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90" name="Skupina 18"/>
          <p:cNvGrpSpPr>
            <a:grpSpLocks/>
          </p:cNvGrpSpPr>
          <p:nvPr/>
        </p:nvGrpSpPr>
        <p:grpSpPr bwMode="auto">
          <a:xfrm>
            <a:off x="5722938" y="3787775"/>
            <a:ext cx="2809875" cy="2162175"/>
            <a:chOff x="5651500" y="3787775"/>
            <a:chExt cx="2808932" cy="2162175"/>
          </a:xfrm>
        </p:grpSpPr>
        <p:pic>
          <p:nvPicPr>
            <p:cNvPr id="12308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333"/>
            <a:stretch>
              <a:fillRect/>
            </a:stretch>
          </p:blipFill>
          <p:spPr bwMode="auto">
            <a:xfrm>
              <a:off x="5651500" y="3787775"/>
              <a:ext cx="2808288" cy="2162175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309" name="BlokTextu 17"/>
            <p:cNvSpPr txBox="1">
              <a:spLocks noChangeArrowheads="1"/>
            </p:cNvSpPr>
            <p:nvPr/>
          </p:nvSpPr>
          <p:spPr bwMode="auto">
            <a:xfrm>
              <a:off x="7164288" y="3861048"/>
              <a:ext cx="1296144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sk-SK" altLang="sk-SK" b="1">
                  <a:solidFill>
                    <a:srgbClr val="FFFFCC"/>
                  </a:solidFill>
                </a:rPr>
                <a:t>Aktivátor kŕmenia</a:t>
              </a:r>
            </a:p>
          </p:txBody>
        </p:sp>
      </p:grpSp>
      <p:sp>
        <p:nvSpPr>
          <p:cNvPr id="12291" name="Rectangle 3"/>
          <p:cNvSpPr>
            <a:spLocks noChangeArrowheads="1"/>
          </p:cNvSpPr>
          <p:nvPr/>
        </p:nvSpPr>
        <p:spPr bwMode="auto">
          <a:xfrm>
            <a:off x="0" y="857250"/>
            <a:ext cx="817245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76250" indent="-282575" eaLnBrk="0" hangingPunct="0">
              <a:tabLst>
                <a:tab pos="24701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24701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24701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24701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24701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4701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4701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4701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4701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Aft>
                <a:spcPct val="20000"/>
              </a:spcAft>
              <a:buFontTx/>
              <a:buChar char="•"/>
            </a:pPr>
            <a:r>
              <a:rPr lang="sk-SK" altLang="sk-SK" sz="2400"/>
              <a:t>počítačový systém kŕmenia prasníc v pôrodnici s bezdrôtovým prenosom dát</a:t>
            </a:r>
          </a:p>
        </p:txBody>
      </p:sp>
      <p:sp>
        <p:nvSpPr>
          <p:cNvPr id="7173" name="Rectangle 7"/>
          <p:cNvSpPr>
            <a:spLocks noChangeArrowheads="1"/>
          </p:cNvSpPr>
          <p:nvPr/>
        </p:nvSpPr>
        <p:spPr bwMode="auto">
          <a:xfrm>
            <a:off x="0" y="71438"/>
            <a:ext cx="9144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sk-SK" altLang="sk-SK" sz="3600" b="1" dirty="0">
                <a:solidFill>
                  <a:srgbClr val="186537"/>
                </a:solidFill>
                <a:ea typeface="+mj-ea"/>
                <a:cs typeface="Arial" pitchFamily="34" charset="0"/>
              </a:rPr>
              <a:t>Počítačový systém kŕmenia</a:t>
            </a:r>
          </a:p>
        </p:txBody>
      </p:sp>
      <p:pic>
        <p:nvPicPr>
          <p:cNvPr id="1229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950" y="2071688"/>
            <a:ext cx="4676775" cy="351472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415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950" y="2081213"/>
            <a:ext cx="4676775" cy="351472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4151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388" y="2152650"/>
            <a:ext cx="1314450" cy="216217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296" name="Rectangle 3"/>
          <p:cNvSpPr>
            <a:spLocks noChangeArrowheads="1"/>
          </p:cNvSpPr>
          <p:nvPr/>
        </p:nvSpPr>
        <p:spPr bwMode="auto">
          <a:xfrm>
            <a:off x="5435600" y="2081213"/>
            <a:ext cx="3708400" cy="90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76250" indent="-282575" eaLnBrk="0" hangingPunct="0">
              <a:tabLst>
                <a:tab pos="24701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24701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24701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24701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24701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4701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4701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4701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4701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Aft>
                <a:spcPct val="20000"/>
              </a:spcAft>
            </a:pPr>
            <a:r>
              <a:rPr lang="sk-SK" altLang="sk-SK" sz="2400"/>
              <a:t>kŕmenie 4-8x za deň</a:t>
            </a:r>
          </a:p>
          <a:p>
            <a:pPr eaLnBrk="1" hangingPunct="1">
              <a:spcAft>
                <a:spcPct val="20000"/>
              </a:spcAft>
            </a:pPr>
            <a:r>
              <a:rPr lang="sk-SK" altLang="sk-SK" sz="2400"/>
              <a:t>zásobník na 11 kg</a:t>
            </a:r>
          </a:p>
        </p:txBody>
      </p:sp>
      <p:grpSp>
        <p:nvGrpSpPr>
          <p:cNvPr id="3" name="Skupina 20"/>
          <p:cNvGrpSpPr>
            <a:grpSpLocks/>
          </p:cNvGrpSpPr>
          <p:nvPr/>
        </p:nvGrpSpPr>
        <p:grpSpPr bwMode="auto">
          <a:xfrm>
            <a:off x="3983038" y="2997200"/>
            <a:ext cx="4621212" cy="2955925"/>
            <a:chOff x="3983235" y="3573463"/>
            <a:chExt cx="4621213" cy="2955925"/>
          </a:xfrm>
        </p:grpSpPr>
        <p:grpSp>
          <p:nvGrpSpPr>
            <p:cNvPr id="12299" name="Skupina 15"/>
            <p:cNvGrpSpPr>
              <a:grpSpLocks/>
            </p:cNvGrpSpPr>
            <p:nvPr/>
          </p:nvGrpSpPr>
          <p:grpSpPr bwMode="auto">
            <a:xfrm>
              <a:off x="3983235" y="3573463"/>
              <a:ext cx="4621213" cy="2955925"/>
              <a:chOff x="3721240" y="3209379"/>
              <a:chExt cx="4621212" cy="2955925"/>
            </a:xfrm>
          </p:grpSpPr>
          <p:grpSp>
            <p:nvGrpSpPr>
              <p:cNvPr id="12301" name="Group 23"/>
              <p:cNvGrpSpPr>
                <a:grpSpLocks/>
              </p:cNvGrpSpPr>
              <p:nvPr/>
            </p:nvGrpSpPr>
            <p:grpSpPr bwMode="auto">
              <a:xfrm>
                <a:off x="3721240" y="3209379"/>
                <a:ext cx="4621212" cy="2955925"/>
                <a:chOff x="1774" y="1617"/>
                <a:chExt cx="7277" cy="4656"/>
              </a:xfrm>
            </p:grpSpPr>
            <p:pic>
              <p:nvPicPr>
                <p:cNvPr id="12305" name="BlokTextu 4"/>
                <p:cNvPicPr>
                  <a:picLocks noChangeArrowheads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096" y="3310"/>
                  <a:ext cx="221" cy="21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2306" name="Graf 2"/>
                <p:cNvPicPr>
                  <a:picLocks noChangeArrowheads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774" y="1617"/>
                  <a:ext cx="7277" cy="465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2307" name="Skupina 7"/>
                <p:cNvPicPr>
                  <a:picLocks noChangeArrowheads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758" y="2297"/>
                  <a:ext cx="5990" cy="330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12302" name="Skupina 37"/>
              <p:cNvGrpSpPr>
                <a:grpSpLocks/>
              </p:cNvGrpSpPr>
              <p:nvPr/>
            </p:nvGrpSpPr>
            <p:grpSpPr bwMode="auto">
              <a:xfrm>
                <a:off x="4441453" y="3425404"/>
                <a:ext cx="2088232" cy="648071"/>
                <a:chOff x="4441453" y="3140969"/>
                <a:chExt cx="2088232" cy="648071"/>
              </a:xfrm>
            </p:grpSpPr>
            <p:sp>
              <p:nvSpPr>
                <p:cNvPr id="12303" name="BlokTextu 18"/>
                <p:cNvSpPr txBox="1">
                  <a:spLocks noChangeArrowheads="1"/>
                </p:cNvSpPr>
                <p:nvPr/>
              </p:nvSpPr>
              <p:spPr bwMode="auto">
                <a:xfrm>
                  <a:off x="4441453" y="3140969"/>
                  <a:ext cx="2088232" cy="27699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r>
                    <a:rPr lang="sk-SK" altLang="sk-SK" sz="1200" b="1">
                      <a:solidFill>
                        <a:srgbClr val="0000CC"/>
                      </a:solidFill>
                    </a:rPr>
                    <a:t>Skutočná spotreba krmiva</a:t>
                  </a:r>
                </a:p>
              </p:txBody>
            </p:sp>
            <p:cxnSp>
              <p:nvCxnSpPr>
                <p:cNvPr id="12304" name="Rovná spojovacia šípka 19"/>
                <p:cNvCxnSpPr>
                  <a:cxnSpLocks noChangeShapeType="1"/>
                </p:cNvCxnSpPr>
                <p:nvPr/>
              </p:nvCxnSpPr>
              <p:spPr bwMode="auto">
                <a:xfrm>
                  <a:off x="5377557" y="3429000"/>
                  <a:ext cx="144016" cy="360040"/>
                </a:xfrm>
                <a:prstGeom prst="straightConnector1">
                  <a:avLst/>
                </a:prstGeom>
                <a:noFill/>
                <a:ln w="19050" algn="ctr">
                  <a:solidFill>
                    <a:srgbClr val="0000CC"/>
                  </a:solidFill>
                  <a:round/>
                  <a:headEnd/>
                  <a:tailEnd type="arrow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</p:grpSp>
        </p:grpSp>
        <p:sp>
          <p:nvSpPr>
            <p:cNvPr id="20" name="BlokTextu 19"/>
            <p:cNvSpPr txBox="1"/>
            <p:nvPr/>
          </p:nvSpPr>
          <p:spPr>
            <a:xfrm>
              <a:off x="4067944" y="4581128"/>
              <a:ext cx="369332" cy="369332"/>
            </a:xfrm>
            <a:prstGeom prst="rect">
              <a:avLst/>
            </a:prstGeom>
            <a:noFill/>
          </p:spPr>
          <p:txBody>
            <a:bodyPr vert="vert270">
              <a:spAutoFit/>
            </a:bodyPr>
            <a:lstStyle/>
            <a:p>
              <a:pPr algn="ctr">
                <a:defRPr/>
              </a:pPr>
              <a:r>
                <a:rPr lang="sk-SK" sz="1200" b="1" dirty="0">
                  <a:latin typeface="Calibri" pitchFamily="34" charset="0"/>
                </a:rPr>
                <a:t>kg</a:t>
              </a:r>
            </a:p>
          </p:txBody>
        </p:sp>
      </p:grpSp>
      <p:sp>
        <p:nvSpPr>
          <p:cNvPr id="12298" name="BlokTextu 1"/>
          <p:cNvSpPr txBox="1">
            <a:spLocks noChangeArrowheads="1"/>
          </p:cNvSpPr>
          <p:nvPr/>
        </p:nvSpPr>
        <p:spPr bwMode="auto">
          <a:xfrm>
            <a:off x="4356100" y="6534150"/>
            <a:ext cx="33305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sk-SK" altLang="sk-SK" sz="1400">
                <a:solidFill>
                  <a:schemeClr val="bg1"/>
                </a:solidFill>
                <a:cs typeface="Arial" panose="020B0604020202020204" pitchFamily="34" charset="0"/>
              </a:rPr>
              <a:t>Výskumný ústav živočíšnej výroby Nitra</a:t>
            </a:r>
          </a:p>
        </p:txBody>
      </p:sp>
    </p:spTree>
    <p:extLst>
      <p:ext uri="{BB962C8B-B14F-4D97-AF65-F5344CB8AC3E}">
        <p14:creationId xmlns:p14="http://schemas.microsoft.com/office/powerpoint/2010/main" val="354952244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4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34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6" name="Text Box 3"/>
          <p:cNvSpPr txBox="1">
            <a:spLocks noChangeArrowheads="1"/>
          </p:cNvSpPr>
          <p:nvPr/>
        </p:nvSpPr>
        <p:spPr bwMode="auto">
          <a:xfrm>
            <a:off x="0" y="188913"/>
            <a:ext cx="91440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sk-SK" altLang="sk-SK" sz="3600" b="1" dirty="0">
                <a:solidFill>
                  <a:srgbClr val="186537"/>
                </a:solidFill>
                <a:latin typeface="+mj-lt"/>
                <a:ea typeface="+mj-ea"/>
                <a:cs typeface="+mj-cs"/>
              </a:rPr>
              <a:t>Inovované napájačky pre ošípané</a:t>
            </a:r>
            <a:endParaRPr lang="cs-CZ" altLang="sk-SK" sz="3600" b="1" dirty="0">
              <a:solidFill>
                <a:srgbClr val="186537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3315" name="Rectangle 2"/>
          <p:cNvSpPr>
            <a:spLocks noChangeArrowheads="1"/>
          </p:cNvSpPr>
          <p:nvPr/>
        </p:nvSpPr>
        <p:spPr bwMode="auto">
          <a:xfrm>
            <a:off x="214313" y="3929063"/>
            <a:ext cx="892968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49263" indent="-258763" eaLnBrk="0" hangingPunct="0">
              <a:tabLst>
                <a:tab pos="381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381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381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381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381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81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81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81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81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30000"/>
              </a:spcBef>
              <a:buFont typeface="Arial" panose="020B0604020202020204" pitchFamily="34" charset="0"/>
              <a:buChar char="•"/>
            </a:pPr>
            <a:r>
              <a:rPr lang="sk-SK" altLang="sk-SK" sz="2400"/>
              <a:t>napájačky kolíkové inovačné a s tlačidlom</a:t>
            </a:r>
          </a:p>
        </p:txBody>
      </p:sp>
      <p:grpSp>
        <p:nvGrpSpPr>
          <p:cNvPr id="13316" name="Skupina 17"/>
          <p:cNvGrpSpPr>
            <a:grpSpLocks/>
          </p:cNvGrpSpPr>
          <p:nvPr/>
        </p:nvGrpSpPr>
        <p:grpSpPr bwMode="auto">
          <a:xfrm>
            <a:off x="323850" y="1593850"/>
            <a:ext cx="4927600" cy="2401888"/>
            <a:chOff x="323528" y="1453133"/>
            <a:chExt cx="4928195" cy="2401714"/>
          </a:xfrm>
        </p:grpSpPr>
        <p:pic>
          <p:nvPicPr>
            <p:cNvPr id="13322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120" r="3465"/>
            <a:stretch>
              <a:fillRect/>
            </a:stretch>
          </p:blipFill>
          <p:spPr bwMode="auto">
            <a:xfrm>
              <a:off x="323528" y="1588443"/>
              <a:ext cx="2808312" cy="2047875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323" name="Picture 8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03848" y="1453133"/>
              <a:ext cx="2047875" cy="2047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324" name="Picture 9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47664" y="2276872"/>
              <a:ext cx="2254250" cy="1577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3317" name="Skupina 18"/>
          <p:cNvGrpSpPr>
            <a:grpSpLocks/>
          </p:cNvGrpSpPr>
          <p:nvPr/>
        </p:nvGrpSpPr>
        <p:grpSpPr bwMode="auto">
          <a:xfrm>
            <a:off x="5795963" y="1554163"/>
            <a:ext cx="2808287" cy="2281237"/>
            <a:chOff x="5796136" y="1412776"/>
            <a:chExt cx="2808040" cy="2282641"/>
          </a:xfrm>
        </p:grpSpPr>
        <p:pic>
          <p:nvPicPr>
            <p:cNvPr id="13320" name="Picture 12"/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56176" y="2348880"/>
              <a:ext cx="2448000" cy="13465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321" name="Picture 2" descr="http://www.trojanlivestock.com/Assets/Nipples/Model-95-WaterSaver-Angle-V.jpg"/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96136" y="1412776"/>
              <a:ext cx="2772000" cy="13639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318" name="Rectangle 2"/>
          <p:cNvSpPr>
            <a:spLocks noChangeArrowheads="1"/>
          </p:cNvSpPr>
          <p:nvPr/>
        </p:nvSpPr>
        <p:spPr bwMode="auto">
          <a:xfrm>
            <a:off x="214313" y="4365625"/>
            <a:ext cx="8929687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49263" indent="-258763" eaLnBrk="0" hangingPunct="0">
              <a:tabLst>
                <a:tab pos="381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381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381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381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381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81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81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81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81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 typeface="Arial" panose="020B0604020202020204" pitchFamily="34" charset="0"/>
              <a:buChar char="•"/>
            </a:pPr>
            <a:r>
              <a:rPr lang="sk-SK" altLang="sk-SK" sz="2400"/>
              <a:t>zvyšujú príjem vody zvieratami (monitoring prietoku a spotreby)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sk-SK" altLang="sk-SK" sz="2400"/>
              <a:t>znižujú straty vody </a:t>
            </a:r>
          </a:p>
        </p:txBody>
      </p:sp>
      <p:sp>
        <p:nvSpPr>
          <p:cNvPr id="13319" name="Rectangle 2"/>
          <p:cNvSpPr>
            <a:spLocks noChangeArrowheads="1"/>
          </p:cNvSpPr>
          <p:nvPr/>
        </p:nvSpPr>
        <p:spPr bwMode="auto">
          <a:xfrm>
            <a:off x="214313" y="1101725"/>
            <a:ext cx="892968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49263" indent="-258763" eaLnBrk="0" hangingPunct="0">
              <a:tabLst>
                <a:tab pos="381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381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381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381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381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81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81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81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81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30000"/>
              </a:spcBef>
              <a:buFont typeface="Arial" panose="020B0604020202020204" pitchFamily="34" charset="0"/>
              <a:buChar char="•"/>
            </a:pPr>
            <a:r>
              <a:rPr lang="sk-SK" altLang="sk-SK" sz="2400"/>
              <a:t>guličkové napájačky (sklon 15°) </a:t>
            </a:r>
          </a:p>
        </p:txBody>
      </p:sp>
    </p:spTree>
    <p:extLst>
      <p:ext uri="{BB962C8B-B14F-4D97-AF65-F5344CB8AC3E}">
        <p14:creationId xmlns:p14="http://schemas.microsoft.com/office/powerpoint/2010/main" val="169787503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 smtClean="0">
                <a:solidFill>
                  <a:srgbClr val="186537"/>
                </a:solidFill>
              </a:rPr>
              <a:t>Inovácie – chov dojníc</a:t>
            </a:r>
            <a:endParaRPr lang="sk-SK" b="1" dirty="0">
              <a:solidFill>
                <a:srgbClr val="186537"/>
              </a:solidFill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 smtClean="0"/>
              <a:t>Dôvodom nízkej celoživotnej úžitkovosti je predčasné vyraďovanie dojníc z chovu </a:t>
            </a:r>
          </a:p>
          <a:p>
            <a:r>
              <a:rPr lang="sk-SK" dirty="0" smtClean="0"/>
              <a:t>Hlavné príčiny vyraďovania dojníc: </a:t>
            </a:r>
          </a:p>
          <a:p>
            <a:pPr marL="0" indent="0">
              <a:buNone/>
            </a:pPr>
            <a:r>
              <a:rPr lang="sk-SK" dirty="0"/>
              <a:t> </a:t>
            </a:r>
            <a:r>
              <a:rPr lang="sk-SK" dirty="0" smtClean="0"/>
              <a:t>  - poruchy plodnosti 27,5 %</a:t>
            </a:r>
          </a:p>
          <a:p>
            <a:pPr marL="0" indent="0">
              <a:buNone/>
            </a:pPr>
            <a:r>
              <a:rPr lang="sk-SK" dirty="0" smtClean="0"/>
              <a:t>   - ochorenia končatín 24 %</a:t>
            </a:r>
          </a:p>
          <a:p>
            <a:pPr marL="0" indent="0">
              <a:buNone/>
            </a:pPr>
            <a:r>
              <a:rPr lang="sk-SK" dirty="0"/>
              <a:t> </a:t>
            </a:r>
            <a:r>
              <a:rPr lang="sk-SK" dirty="0" smtClean="0"/>
              <a:t>  - ochorenia vemena 16 %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9442254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 smtClean="0">
                <a:solidFill>
                  <a:srgbClr val="186537"/>
                </a:solidFill>
              </a:rPr>
              <a:t>Zlepšenie plodnosti dojníc</a:t>
            </a:r>
            <a:endParaRPr lang="sk-SK" b="1" dirty="0">
              <a:solidFill>
                <a:srgbClr val="186537"/>
              </a:solidFill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 err="1" smtClean="0"/>
              <a:t>Multifaktoriálna</a:t>
            </a:r>
            <a:r>
              <a:rPr lang="sk-SK" dirty="0" smtClean="0"/>
              <a:t> vlastnosť determinovaná hlavne výživou </a:t>
            </a:r>
          </a:p>
          <a:p>
            <a:r>
              <a:rPr lang="sk-SK" dirty="0" smtClean="0"/>
              <a:t>Kvalita objemových krmív (pôda, kvalita odrôd a hybridov, ich odolnosť voči výkyvom počasia, fáza zberu, technologická disciplína pri konzervovaní, vyberaní zo žľabov, manipulácii a kŕmení)</a:t>
            </a:r>
          </a:p>
        </p:txBody>
      </p:sp>
    </p:spTree>
    <p:extLst>
      <p:ext uri="{BB962C8B-B14F-4D97-AF65-F5344CB8AC3E}">
        <p14:creationId xmlns:p14="http://schemas.microsoft.com/office/powerpoint/2010/main" val="20610674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 smtClean="0">
                <a:solidFill>
                  <a:srgbClr val="008000"/>
                </a:solidFill>
              </a:rPr>
              <a:t>Úvodná myšlienka</a:t>
            </a:r>
            <a:endParaRPr lang="sk-SK" b="1" dirty="0">
              <a:solidFill>
                <a:srgbClr val="008000"/>
              </a:solidFill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 smtClean="0"/>
              <a:t>Nepoznám inovácie, ktoré by pomohli dosiahnuť zisk pri cene mlieka 0,25 €/kg a pri cene menej ako 1 €/kg ž. hm. jatočnej ošípanej </a:t>
            </a:r>
          </a:p>
          <a:p>
            <a:r>
              <a:rPr lang="sk-SK" dirty="0" smtClean="0"/>
              <a:t>Pri týchto cenách dokážu inovácie zmeniť obrovské straty na straty veľké</a:t>
            </a:r>
          </a:p>
          <a:p>
            <a:pPr marL="0" indent="0">
              <a:buNone/>
            </a:pPr>
            <a:r>
              <a:rPr lang="sk-SK" dirty="0" smtClean="0"/>
              <a:t> 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289544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23528" y="44624"/>
            <a:ext cx="8229600" cy="1296144"/>
          </a:xfrm>
        </p:spPr>
        <p:txBody>
          <a:bodyPr/>
          <a:lstStyle/>
          <a:p>
            <a:r>
              <a:rPr lang="sk-SK" sz="3200" dirty="0" smtClean="0"/>
              <a:t>Precízna agrotechnika, moderné hybridy</a:t>
            </a:r>
            <a:endParaRPr lang="sk-SK" sz="3200" dirty="0"/>
          </a:p>
        </p:txBody>
      </p:sp>
      <p:pic>
        <p:nvPicPr>
          <p:cNvPr id="4" name="Zástupný symbol obsah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1340768"/>
            <a:ext cx="6336704" cy="4752528"/>
          </a:xfrm>
        </p:spPr>
      </p:pic>
    </p:spTree>
    <p:extLst>
      <p:ext uri="{BB962C8B-B14F-4D97-AF65-F5344CB8AC3E}">
        <p14:creationId xmlns:p14="http://schemas.microsoft.com/office/powerpoint/2010/main" val="408647482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107504" y="274638"/>
            <a:ext cx="8229600" cy="1143000"/>
          </a:xfrm>
        </p:spPr>
        <p:txBody>
          <a:bodyPr/>
          <a:lstStyle/>
          <a:p>
            <a:r>
              <a:rPr lang="sk-SK" sz="4000" dirty="0" smtClean="0"/>
              <a:t>Bezstratové vyberanie siláže</a:t>
            </a:r>
            <a:endParaRPr lang="sk-SK" sz="4000" dirty="0"/>
          </a:p>
        </p:txBody>
      </p:sp>
      <p:pic>
        <p:nvPicPr>
          <p:cNvPr id="2" name="Zástupný symbol obsahu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600200"/>
            <a:ext cx="6807048" cy="4525963"/>
          </a:xfrm>
        </p:spPr>
      </p:pic>
    </p:spTree>
    <p:extLst>
      <p:ext uri="{BB962C8B-B14F-4D97-AF65-F5344CB8AC3E}">
        <p14:creationId xmlns:p14="http://schemas.microsoft.com/office/powerpoint/2010/main" val="120761306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Pohyblivé kŕmne zábrany</a:t>
            </a:r>
            <a:endParaRPr lang="sk-SK" dirty="0"/>
          </a:p>
        </p:txBody>
      </p:sp>
      <p:pic>
        <p:nvPicPr>
          <p:cNvPr id="4" name="Zástupný symbol obsah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556792"/>
            <a:ext cx="6783915" cy="4525963"/>
          </a:xfrm>
        </p:spPr>
      </p:pic>
    </p:spTree>
    <p:extLst>
      <p:ext uri="{BB962C8B-B14F-4D97-AF65-F5344CB8AC3E}">
        <p14:creationId xmlns:p14="http://schemas.microsoft.com/office/powerpoint/2010/main" val="28889257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Automatický </a:t>
            </a:r>
            <a:r>
              <a:rPr lang="sk-SK" dirty="0" err="1" smtClean="0"/>
              <a:t>prihŕňač</a:t>
            </a:r>
            <a:r>
              <a:rPr lang="sk-SK" dirty="0" smtClean="0"/>
              <a:t> krmiva</a:t>
            </a:r>
            <a:endParaRPr lang="sk-SK" dirty="0"/>
          </a:p>
        </p:txBody>
      </p:sp>
      <p:pic>
        <p:nvPicPr>
          <p:cNvPr id="4" name="Zástupný symbol obsah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484784"/>
            <a:ext cx="6807048" cy="4525963"/>
          </a:xfrm>
        </p:spPr>
      </p:pic>
    </p:spTree>
    <p:extLst>
      <p:ext uri="{BB962C8B-B14F-4D97-AF65-F5344CB8AC3E}">
        <p14:creationId xmlns:p14="http://schemas.microsoft.com/office/powerpoint/2010/main" val="39080483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Robotické kŕmenie</a:t>
            </a:r>
            <a:endParaRPr lang="sk-SK" dirty="0"/>
          </a:p>
        </p:txBody>
      </p:sp>
      <p:pic>
        <p:nvPicPr>
          <p:cNvPr id="4" name="Zástupný symbol obsah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556792"/>
            <a:ext cx="6761006" cy="4525963"/>
          </a:xfrm>
        </p:spPr>
      </p:pic>
    </p:spTree>
    <p:extLst>
      <p:ext uri="{BB962C8B-B14F-4D97-AF65-F5344CB8AC3E}">
        <p14:creationId xmlns:p14="http://schemas.microsoft.com/office/powerpoint/2010/main" val="234329558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20888"/>
            <a:ext cx="6827321" cy="3658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4" descr="Heat Detecti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18933"/>
            <a:ext cx="2368550" cy="304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Nadpis 1"/>
          <p:cNvSpPr txBox="1">
            <a:spLocks/>
          </p:cNvSpPr>
          <p:nvPr/>
        </p:nvSpPr>
        <p:spPr>
          <a:xfrm>
            <a:off x="457200" y="116632"/>
            <a:ext cx="8229600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l"/>
            <a:r>
              <a:rPr lang="sk-SK" sz="4000" dirty="0" smtClean="0"/>
              <a:t>Elektronická detekcia ruje</a:t>
            </a:r>
          </a:p>
          <a:p>
            <a:pPr algn="l"/>
            <a:endParaRPr lang="sk-SK" sz="3200" dirty="0" smtClean="0"/>
          </a:p>
          <a:p>
            <a:pPr algn="l"/>
            <a:r>
              <a:rPr lang="sk-SK" sz="3200" dirty="0" smtClean="0"/>
              <a:t>25 % kráv v SR – </a:t>
            </a:r>
            <a:r>
              <a:rPr lang="sk-SK" sz="3200" dirty="0" err="1" smtClean="0"/>
              <a:t>pedometre</a:t>
            </a:r>
            <a:r>
              <a:rPr lang="sk-SK" sz="3200" dirty="0" smtClean="0"/>
              <a:t>, </a:t>
            </a:r>
          </a:p>
          <a:p>
            <a:pPr algn="l"/>
            <a:r>
              <a:rPr lang="sk-SK" sz="3200" dirty="0" smtClean="0"/>
              <a:t>krčné obojky</a:t>
            </a:r>
            <a:endParaRPr lang="sk-SK" sz="3200" dirty="0"/>
          </a:p>
        </p:txBody>
      </p:sp>
    </p:spTree>
    <p:extLst>
      <p:ext uri="{BB962C8B-B14F-4D97-AF65-F5344CB8AC3E}">
        <p14:creationId xmlns:p14="http://schemas.microsoft.com/office/powerpoint/2010/main" val="410084397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11188" y="260350"/>
            <a:ext cx="7772400" cy="1008063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sk-SK" sz="2800" dirty="0" smtClean="0">
                <a:solidFill>
                  <a:schemeClr val="tx1"/>
                </a:solidFill>
              </a:rPr>
              <a:t>Telemetrický systém na sledovanie telesnej aktivity kráv</a:t>
            </a:r>
          </a:p>
        </p:txBody>
      </p:sp>
      <p:graphicFrame>
        <p:nvGraphicFramePr>
          <p:cNvPr id="7171" name="Objek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18987552"/>
              </p:ext>
            </p:extLst>
          </p:nvPr>
        </p:nvGraphicFramePr>
        <p:xfrm>
          <a:off x="1476375" y="1196752"/>
          <a:ext cx="6492875" cy="5037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7" name="Visio" r:id="rId3" imgW="6493510" imgH="5033010" progId="Visio.Drawing.11">
                  <p:embed/>
                </p:oleObj>
              </mc:Choice>
              <mc:Fallback>
                <p:oleObj name="Visio" r:id="rId3" imgW="6493510" imgH="5033010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76375" y="1196752"/>
                        <a:ext cx="6492875" cy="50371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00954757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Nadpis 1"/>
          <p:cNvSpPr>
            <a:spLocks noGrp="1"/>
          </p:cNvSpPr>
          <p:nvPr>
            <p:ph type="ctrTitle"/>
          </p:nvPr>
        </p:nvSpPr>
        <p:spPr>
          <a:xfrm>
            <a:off x="250825" y="-27384"/>
            <a:ext cx="7993063" cy="1470025"/>
          </a:xfrm>
        </p:spPr>
        <p:txBody>
          <a:bodyPr/>
          <a:lstStyle/>
          <a:p>
            <a:pPr eaLnBrk="1" hangingPunct="1"/>
            <a:r>
              <a:rPr lang="sk-SK" altLang="en-US" sz="3600" dirty="0" smtClean="0">
                <a:solidFill>
                  <a:schemeClr val="tx1"/>
                </a:solidFill>
              </a:rPr>
              <a:t>Využíva voľne rádiové pásmo</a:t>
            </a:r>
            <a:br>
              <a:rPr lang="sk-SK" altLang="en-US" sz="3600" dirty="0" smtClean="0">
                <a:solidFill>
                  <a:schemeClr val="tx1"/>
                </a:solidFill>
              </a:rPr>
            </a:br>
            <a:r>
              <a:rPr lang="sk-SK" altLang="en-US" sz="3600" dirty="0" smtClean="0">
                <a:solidFill>
                  <a:schemeClr val="tx1"/>
                </a:solidFill>
              </a:rPr>
              <a:t> 433 MHz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35497" y="1628800"/>
            <a:ext cx="5544616" cy="3916362"/>
          </a:xfrm>
        </p:spPr>
        <p:txBody>
          <a:bodyPr rtlCol="0">
            <a:noAutofit/>
          </a:bodyPr>
          <a:lstStyle/>
          <a:p>
            <a:pPr algn="l" eaLnBrk="1" fontAlgn="auto" hangingPunct="1">
              <a:lnSpc>
                <a:spcPct val="150000"/>
              </a:lnSpc>
              <a:spcAft>
                <a:spcPts val="0"/>
              </a:spcAft>
              <a:defRPr/>
            </a:pPr>
            <a:r>
              <a:rPr lang="sk-SK" sz="2800" dirty="0" smtClean="0"/>
              <a:t>- vysoká </a:t>
            </a:r>
            <a:r>
              <a:rPr lang="sk-SK" sz="2800" dirty="0"/>
              <a:t>presnosť detekcie </a:t>
            </a:r>
            <a:r>
              <a:rPr lang="sk-SK" sz="2800" dirty="0" smtClean="0"/>
              <a:t>ruje</a:t>
            </a:r>
          </a:p>
          <a:p>
            <a:pPr algn="l" eaLnBrk="1" fontAlgn="auto" hangingPunct="1">
              <a:lnSpc>
                <a:spcPct val="150000"/>
              </a:lnSpc>
              <a:spcAft>
                <a:spcPts val="0"/>
              </a:spcAft>
              <a:defRPr/>
            </a:pPr>
            <a:r>
              <a:rPr lang="sk-SK" sz="2800" dirty="0" smtClean="0"/>
              <a:t>- dosah 0,5 až 1 km                                               </a:t>
            </a:r>
            <a:r>
              <a:rPr lang="sk-SK" sz="1800" dirty="0" smtClean="0"/>
              <a:t>(možnosť zvýšenia dosahu na niekoľko kilometrov)</a:t>
            </a:r>
          </a:p>
          <a:p>
            <a:pPr algn="l" eaLnBrk="1" fontAlgn="auto" hangingPunct="1">
              <a:lnSpc>
                <a:spcPct val="150000"/>
              </a:lnSpc>
              <a:spcAft>
                <a:spcPts val="0"/>
              </a:spcAft>
              <a:defRPr/>
            </a:pPr>
            <a:r>
              <a:rPr lang="sk-SK" sz="2800" dirty="0" smtClean="0"/>
              <a:t> - veľmi  jednoduchá inštalácia  </a:t>
            </a:r>
          </a:p>
          <a:p>
            <a:pPr algn="l" eaLnBrk="1" fontAlgn="auto" hangingPunct="1">
              <a:lnSpc>
                <a:spcPct val="150000"/>
              </a:lnSpc>
              <a:spcAft>
                <a:spcPts val="0"/>
              </a:spcAft>
              <a:defRPr/>
            </a:pPr>
            <a:r>
              <a:rPr lang="sk-SK" sz="2800" dirty="0"/>
              <a:t> </a:t>
            </a:r>
            <a:r>
              <a:rPr lang="sk-SK" sz="2800" dirty="0" smtClean="0"/>
              <a:t>  systému</a:t>
            </a:r>
          </a:p>
          <a:p>
            <a:pPr algn="l" eaLnBrk="1" fontAlgn="auto" hangingPunct="1">
              <a:lnSpc>
                <a:spcPct val="150000"/>
              </a:lnSpc>
              <a:spcAft>
                <a:spcPts val="0"/>
              </a:spcAft>
              <a:defRPr/>
            </a:pPr>
            <a:r>
              <a:rPr lang="sk-SK" sz="2800" dirty="0"/>
              <a:t> </a:t>
            </a:r>
            <a:r>
              <a:rPr lang="sk-SK" sz="2800" dirty="0" smtClean="0"/>
              <a:t>- údaje zasiela každých 5 minút</a:t>
            </a:r>
          </a:p>
          <a:p>
            <a:pPr algn="l" eaLnBrk="1" fontAlgn="auto" hangingPunct="1">
              <a:lnSpc>
                <a:spcPct val="150000"/>
              </a:lnSpc>
              <a:spcAft>
                <a:spcPts val="0"/>
              </a:spcAft>
              <a:defRPr/>
            </a:pPr>
            <a:r>
              <a:rPr lang="sk-SK" sz="2800" dirty="0" smtClean="0"/>
              <a:t> </a:t>
            </a:r>
            <a:endParaRPr lang="sk-SK" sz="2400" dirty="0" smtClean="0"/>
          </a:p>
        </p:txBody>
      </p:sp>
      <p:pic>
        <p:nvPicPr>
          <p:cNvPr id="8196" name="Picture 6" descr="Heat Detect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2348" y="1268760"/>
            <a:ext cx="3271046" cy="420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4531322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 smtClean="0">
                <a:solidFill>
                  <a:srgbClr val="186537"/>
                </a:solidFill>
              </a:rPr>
              <a:t>Redukcia ochorení končatín</a:t>
            </a:r>
            <a:endParaRPr lang="sk-SK" b="1" dirty="0">
              <a:solidFill>
                <a:srgbClr val="186537"/>
              </a:solidFill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 err="1" smtClean="0"/>
              <a:t>Multifaktoriálny</a:t>
            </a:r>
            <a:r>
              <a:rPr lang="sk-SK" dirty="0" smtClean="0"/>
              <a:t> charakter, veľký vplyv má výživa (kvalita objemových krmív)</a:t>
            </a:r>
          </a:p>
          <a:p>
            <a:r>
              <a:rPr lang="sk-SK" dirty="0" smtClean="0"/>
              <a:t>Prevencia – ošetrovanie paznechtov min. 2 x ročne</a:t>
            </a:r>
          </a:p>
          <a:p>
            <a:r>
              <a:rPr lang="sk-SK" dirty="0" smtClean="0"/>
              <a:t>Kvalita podláh a ležovísk</a:t>
            </a:r>
          </a:p>
        </p:txBody>
      </p:sp>
    </p:spTree>
    <p:extLst>
      <p:ext uri="{BB962C8B-B14F-4D97-AF65-F5344CB8AC3E}">
        <p14:creationId xmlns:p14="http://schemas.microsoft.com/office/powerpoint/2010/main" val="24921874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Nadpis 1"/>
          <p:cNvSpPr txBox="1">
            <a:spLocks/>
          </p:cNvSpPr>
          <p:nvPr/>
        </p:nvSpPr>
        <p:spPr bwMode="auto">
          <a:xfrm>
            <a:off x="611188" y="692150"/>
            <a:ext cx="7772400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sk-SK" altLang="en-US" sz="3600" dirty="0">
                <a:latin typeface="+mj-lt"/>
              </a:rPr>
              <a:t>Úprava paznechtov</a:t>
            </a:r>
          </a:p>
        </p:txBody>
      </p:sp>
      <p:pic>
        <p:nvPicPr>
          <p:cNvPr id="10243" name="Obrázo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041525"/>
            <a:ext cx="4129088" cy="309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Obrázo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2041525"/>
            <a:ext cx="4127500" cy="309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323899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 smtClean="0">
                <a:solidFill>
                  <a:srgbClr val="186537"/>
                </a:solidFill>
              </a:rPr>
              <a:t>Zadefinovanie rezerv</a:t>
            </a:r>
            <a:endParaRPr lang="sk-SK" b="1" dirty="0">
              <a:solidFill>
                <a:srgbClr val="186537"/>
              </a:solidFill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4525963"/>
          </a:xfrm>
        </p:spPr>
        <p:txBody>
          <a:bodyPr/>
          <a:lstStyle/>
          <a:p>
            <a:r>
              <a:rPr lang="sk-SK" sz="3000" dirty="0" smtClean="0"/>
              <a:t>Ovce (karpatský systém – plemená ZV a C):</a:t>
            </a:r>
          </a:p>
          <a:p>
            <a:pPr marL="0" indent="0">
              <a:buNone/>
            </a:pPr>
            <a:r>
              <a:rPr lang="sk-SK" sz="3000" dirty="0" smtClean="0"/>
              <a:t>   77 % kotných oviec po pripustení (lepšie   </a:t>
            </a:r>
          </a:p>
          <a:p>
            <a:pPr marL="0" indent="0">
              <a:buNone/>
            </a:pPr>
            <a:r>
              <a:rPr lang="sk-SK" sz="3000" dirty="0"/>
              <a:t> </a:t>
            </a:r>
            <a:r>
              <a:rPr lang="sk-SK" sz="3000" dirty="0" smtClean="0"/>
              <a:t>  chovy – KÚ)</a:t>
            </a:r>
          </a:p>
          <a:p>
            <a:r>
              <a:rPr lang="sk-SK" sz="3000" dirty="0" smtClean="0"/>
              <a:t>Dojčiace kravy – medziobdobie 478 dní, viac ako 30% jalových kráv</a:t>
            </a:r>
          </a:p>
          <a:p>
            <a:pPr marL="0" indent="0">
              <a:buNone/>
            </a:pPr>
            <a:r>
              <a:rPr lang="sk-SK" sz="3000" dirty="0" smtClean="0"/>
              <a:t>Navrhované inovácie: striktné dodržiavanie systému chovu, primeraná výživa, dostatok kvalitných plemenníkov (kontrola stáda v </a:t>
            </a:r>
            <a:r>
              <a:rPr lang="sk-SK" sz="3000" dirty="0" err="1" smtClean="0"/>
              <a:t>pripúšťacej</a:t>
            </a:r>
            <a:r>
              <a:rPr lang="sk-SK" sz="3000" dirty="0" smtClean="0"/>
              <a:t> sezóne – </a:t>
            </a:r>
            <a:r>
              <a:rPr lang="sk-SK" sz="3000" dirty="0" err="1" smtClean="0"/>
              <a:t>drony</a:t>
            </a:r>
            <a:r>
              <a:rPr lang="sk-SK" sz="3000" dirty="0" smtClean="0"/>
              <a:t>) </a:t>
            </a:r>
            <a:endParaRPr lang="sk-SK" sz="3000" dirty="0"/>
          </a:p>
        </p:txBody>
      </p:sp>
    </p:spTree>
    <p:extLst>
      <p:ext uri="{BB962C8B-B14F-4D97-AF65-F5344CB8AC3E}">
        <p14:creationId xmlns:p14="http://schemas.microsoft.com/office/powerpoint/2010/main" val="2530894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492125" y="457200"/>
            <a:ext cx="8229600" cy="838200"/>
          </a:xfrm>
        </p:spPr>
        <p:txBody>
          <a:bodyPr/>
          <a:lstStyle/>
          <a:p>
            <a:pPr eaLnBrk="1" hangingPunct="1"/>
            <a:r>
              <a:rPr lang="sk-SK" altLang="sk-SK" sz="2900" b="1" dirty="0" smtClean="0">
                <a:solidFill>
                  <a:srgbClr val="186537"/>
                </a:solidFill>
              </a:rPr>
              <a:t>Vodné matrace do </a:t>
            </a:r>
            <a:r>
              <a:rPr lang="sk-SK" altLang="sk-SK" sz="2900" b="1" dirty="0" err="1" smtClean="0">
                <a:solidFill>
                  <a:srgbClr val="186537"/>
                </a:solidFill>
              </a:rPr>
              <a:t>ležiskových</a:t>
            </a:r>
            <a:r>
              <a:rPr lang="sk-SK" altLang="sk-SK" sz="2900" b="1" dirty="0" smtClean="0">
                <a:solidFill>
                  <a:srgbClr val="186537"/>
                </a:solidFill>
              </a:rPr>
              <a:t> boxov</a:t>
            </a:r>
          </a:p>
        </p:txBody>
      </p:sp>
      <p:sp>
        <p:nvSpPr>
          <p:cNvPr id="4099" name="Rectangle 4"/>
          <p:cNvSpPr>
            <a:spLocks noChangeArrowheads="1"/>
          </p:cNvSpPr>
          <p:nvPr/>
        </p:nvSpPr>
        <p:spPr bwMode="auto">
          <a:xfrm>
            <a:off x="1331640" y="2977788"/>
            <a:ext cx="28321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25717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276225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295275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314325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360045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405765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451485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97205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k-SK" altLang="sk-SK" sz="2800" dirty="0">
                <a:latin typeface="+mj-lt"/>
              </a:rPr>
              <a:t>Jednokomorové </a:t>
            </a:r>
          </a:p>
        </p:txBody>
      </p:sp>
      <p:sp>
        <p:nvSpPr>
          <p:cNvPr id="4100" name="Rectangle 6"/>
          <p:cNvSpPr>
            <a:spLocks noChangeArrowheads="1"/>
          </p:cNvSpPr>
          <p:nvPr/>
        </p:nvSpPr>
        <p:spPr bwMode="auto">
          <a:xfrm>
            <a:off x="1835696" y="3625860"/>
            <a:ext cx="661109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25717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276225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295275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314325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360045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405765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451485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97205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k-SK" altLang="sk-SK" sz="2800" dirty="0">
                <a:latin typeface="+mj-lt"/>
              </a:rPr>
              <a:t>Pohoda kráv na </a:t>
            </a:r>
            <a:r>
              <a:rPr lang="sk-SK" altLang="sk-SK" sz="2800" dirty="0" smtClean="0">
                <a:latin typeface="+mj-lt"/>
              </a:rPr>
              <a:t>vodných matracoch</a:t>
            </a:r>
            <a:endParaRPr lang="sk-SK" altLang="sk-SK" sz="2800" dirty="0">
              <a:latin typeface="+mj-lt"/>
            </a:endParaRPr>
          </a:p>
        </p:txBody>
      </p:sp>
      <p:sp>
        <p:nvSpPr>
          <p:cNvPr id="4101" name="Rectangle 7"/>
          <p:cNvSpPr>
            <a:spLocks noChangeArrowheads="1"/>
          </p:cNvSpPr>
          <p:nvPr/>
        </p:nvSpPr>
        <p:spPr bwMode="auto">
          <a:xfrm>
            <a:off x="773113" y="4267200"/>
            <a:ext cx="8018462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25717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276225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295275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314325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360045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405765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451485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97205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sk-SK" altLang="sk-SK" sz="2800">
                <a:latin typeface="Times New Roman" panose="02020603050405020304" pitchFamily="18" charset="0"/>
              </a:rPr>
              <a:t> </a:t>
            </a:r>
            <a:r>
              <a:rPr lang="sk-SK" altLang="sk-SK" sz="2800">
                <a:latin typeface="Times New Roman" panose="02020603050405020304" pitchFamily="18" charset="0"/>
                <a:cs typeface="Times New Roman" panose="02020603050405020304" pitchFamily="18" charset="0"/>
              </a:rPr>
              <a:t>aplikáciu hnoja</a:t>
            </a:r>
            <a:r>
              <a:rPr lang="sk-SK" altLang="sk-SK" sz="2800"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4102" name="Rectangle 10"/>
          <p:cNvSpPr>
            <a:spLocks noChangeArrowheads="1"/>
          </p:cNvSpPr>
          <p:nvPr/>
        </p:nvSpPr>
        <p:spPr bwMode="auto">
          <a:xfrm>
            <a:off x="5131519" y="3009900"/>
            <a:ext cx="2536825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25717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276225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295275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314325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360045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405765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451485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97205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k-SK" altLang="sk-SK" sz="2800" dirty="0">
                <a:latin typeface="+mj-lt"/>
              </a:rPr>
              <a:t>Dvojkomorové</a:t>
            </a:r>
          </a:p>
        </p:txBody>
      </p:sp>
      <p:pic>
        <p:nvPicPr>
          <p:cNvPr id="4103" name="Obrázo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6" b="19193"/>
          <a:stretch>
            <a:fillRect/>
          </a:stretch>
        </p:blipFill>
        <p:spPr bwMode="auto">
          <a:xfrm>
            <a:off x="4802188" y="1266825"/>
            <a:ext cx="2879725" cy="172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Obrázo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213" y="1219200"/>
            <a:ext cx="3162300" cy="177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Obrázok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4227513"/>
            <a:ext cx="2749550" cy="1830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6" name="Obrázok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317" r="79" b="3317"/>
          <a:stretch>
            <a:fillRect/>
          </a:stretch>
        </p:blipFill>
        <p:spPr bwMode="auto">
          <a:xfrm>
            <a:off x="596900" y="4138613"/>
            <a:ext cx="3706813" cy="185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6185575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3276600" y="188640"/>
            <a:ext cx="5327650" cy="762000"/>
          </a:xfrm>
        </p:spPr>
        <p:txBody>
          <a:bodyPr/>
          <a:lstStyle/>
          <a:p>
            <a:pPr eaLnBrk="1" hangingPunct="1"/>
            <a:r>
              <a:rPr lang="sk-SK" altLang="sk-SK" sz="2900" b="1" dirty="0" err="1" smtClean="0">
                <a:solidFill>
                  <a:srgbClr val="186537"/>
                </a:solidFill>
              </a:rPr>
              <a:t>Beding</a:t>
            </a:r>
            <a:r>
              <a:rPr lang="sk-SK" altLang="sk-SK" sz="2900" b="1" dirty="0" smtClean="0">
                <a:solidFill>
                  <a:srgbClr val="186537"/>
                </a:solidFill>
              </a:rPr>
              <a:t> </a:t>
            </a:r>
            <a:r>
              <a:rPr lang="sk-SK" altLang="sk-SK" sz="2900" b="1" dirty="0" err="1" smtClean="0">
                <a:solidFill>
                  <a:srgbClr val="186537"/>
                </a:solidFill>
              </a:rPr>
              <a:t>recouvery</a:t>
            </a:r>
            <a:r>
              <a:rPr lang="sk-SK" altLang="sk-SK" sz="2900" b="1" dirty="0" smtClean="0">
                <a:solidFill>
                  <a:srgbClr val="186537"/>
                </a:solidFill>
              </a:rPr>
              <a:t> </a:t>
            </a:r>
            <a:r>
              <a:rPr lang="sk-SK" altLang="sk-SK" sz="2900" b="1" dirty="0" err="1" smtClean="0">
                <a:solidFill>
                  <a:srgbClr val="186537"/>
                </a:solidFill>
              </a:rPr>
              <a:t>unit</a:t>
            </a:r>
            <a:endParaRPr lang="sk-SK" altLang="sk-SK" sz="2900" b="1" dirty="0" smtClean="0">
              <a:solidFill>
                <a:srgbClr val="186537"/>
              </a:solidFill>
              <a:cs typeface="Times New Roman" panose="02020603050405020304" pitchFamily="18" charset="0"/>
            </a:endParaRPr>
          </a:p>
        </p:txBody>
      </p:sp>
      <p:sp>
        <p:nvSpPr>
          <p:cNvPr id="5123" name="Rectangle 3"/>
          <p:cNvSpPr>
            <a:spLocks noChangeArrowheads="1"/>
          </p:cNvSpPr>
          <p:nvPr/>
        </p:nvSpPr>
        <p:spPr bwMode="auto">
          <a:xfrm>
            <a:off x="196850" y="2289002"/>
            <a:ext cx="7591425" cy="1206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defTabSz="18097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2952750" indent="-285750" defTabSz="1809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3371850" indent="-228600" defTabSz="180975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3790950" indent="-228600" defTabSz="1809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4210050" indent="-228600" defTabSz="180975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667250" indent="-228600" defTabSz="18097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5124450" indent="-228600" defTabSz="18097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5581650" indent="-228600" defTabSz="18097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6038850" indent="-228600" defTabSz="18097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buFontTx/>
              <a:buNone/>
            </a:pPr>
            <a:r>
              <a:rPr lang="sk-SK" altLang="sk-SK" sz="2400" dirty="0">
                <a:latin typeface="+mj-lt"/>
                <a:cs typeface="Times New Roman" panose="02020603050405020304" pitchFamily="18" charset="0"/>
              </a:rPr>
              <a:t>Hnojovica sa separuje závitovkovým separátorom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sk-SK" altLang="sk-SK" sz="2400" dirty="0">
                <a:latin typeface="+mj-lt"/>
                <a:cs typeface="Times New Roman" panose="02020603050405020304" pitchFamily="18" charset="0"/>
              </a:rPr>
              <a:t>Separát sa intenzívne aeróbne ošetruje a presušuje po dobu 24 </a:t>
            </a:r>
            <a:r>
              <a:rPr lang="sk-SK" altLang="sk-SK" sz="2400" dirty="0" smtClean="0">
                <a:latin typeface="+mj-lt"/>
                <a:cs typeface="Times New Roman" panose="02020603050405020304" pitchFamily="18" charset="0"/>
              </a:rPr>
              <a:t>hodín, </a:t>
            </a:r>
            <a:r>
              <a:rPr lang="sk-SK" altLang="sk-SK" sz="2400" dirty="0">
                <a:latin typeface="+mj-lt"/>
                <a:cs typeface="Times New Roman" panose="02020603050405020304" pitchFamily="18" charset="0"/>
              </a:rPr>
              <a:t>jeho teplota stúpa až na 70 °C</a:t>
            </a:r>
          </a:p>
        </p:txBody>
      </p:sp>
      <p:sp>
        <p:nvSpPr>
          <p:cNvPr id="5124" name="Rectangle 4"/>
          <p:cNvSpPr>
            <a:spLocks noChangeArrowheads="1"/>
          </p:cNvSpPr>
          <p:nvPr/>
        </p:nvSpPr>
        <p:spPr bwMode="auto">
          <a:xfrm>
            <a:off x="126851" y="4688097"/>
            <a:ext cx="3725069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defTabSz="266700">
              <a:spcBef>
                <a:spcPct val="20000"/>
              </a:spcBef>
              <a:buChar char="•"/>
              <a:tabLst>
                <a:tab pos="2095500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2952750" indent="-285750" defTabSz="266700">
              <a:spcBef>
                <a:spcPct val="20000"/>
              </a:spcBef>
              <a:buChar char="–"/>
              <a:tabLst>
                <a:tab pos="2095500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3371850" indent="-228600" defTabSz="266700">
              <a:spcBef>
                <a:spcPct val="20000"/>
              </a:spcBef>
              <a:buChar char="•"/>
              <a:tabLst>
                <a:tab pos="2095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3790950" indent="-228600" defTabSz="266700">
              <a:spcBef>
                <a:spcPct val="20000"/>
              </a:spcBef>
              <a:buChar char="–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4210050" indent="-228600" defTabSz="266700">
              <a:spcBef>
                <a:spcPct val="20000"/>
              </a:spcBef>
              <a:buChar char="»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667250" indent="-228600" defTabSz="2667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5124450" indent="-228600" defTabSz="2667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5581650" indent="-228600" defTabSz="2667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6038850" indent="-228600" defTabSz="2667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buFontTx/>
              <a:buNone/>
            </a:pPr>
            <a:r>
              <a:rPr lang="sk-SK" altLang="sk-SK" sz="2400" dirty="0">
                <a:latin typeface="+mj-lt"/>
                <a:cs typeface="Times New Roman" panose="02020603050405020304" pitchFamily="18" charset="0"/>
              </a:rPr>
              <a:t>Sušina separátu 36-38 % Sušina </a:t>
            </a:r>
            <a:r>
              <a:rPr lang="sk-SK" altLang="sk-SK" sz="2400" dirty="0" err="1">
                <a:latin typeface="+mj-lt"/>
                <a:cs typeface="Times New Roman" panose="02020603050405020304" pitchFamily="18" charset="0"/>
              </a:rPr>
              <a:t>podstielacieho</a:t>
            </a:r>
            <a:r>
              <a:rPr lang="sk-SK" altLang="sk-SK" sz="2400" dirty="0">
                <a:latin typeface="+mj-lt"/>
                <a:cs typeface="Times New Roman" panose="02020603050405020304" pitchFamily="18" charset="0"/>
              </a:rPr>
              <a:t> materiálu 40-42 %</a:t>
            </a:r>
            <a:endParaRPr lang="sk-SK" altLang="sk-SK" sz="2400" dirty="0">
              <a:latin typeface="+mj-lt"/>
            </a:endParaRPr>
          </a:p>
        </p:txBody>
      </p:sp>
      <p:sp>
        <p:nvSpPr>
          <p:cNvPr id="5125" name="Rectangle 10"/>
          <p:cNvSpPr>
            <a:spLocks noChangeArrowheads="1"/>
          </p:cNvSpPr>
          <p:nvPr/>
        </p:nvSpPr>
        <p:spPr bwMode="auto">
          <a:xfrm>
            <a:off x="4067944" y="934287"/>
            <a:ext cx="4392488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25717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276225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295275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314325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360045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405765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451485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97205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k-SK" altLang="sk-SK" sz="2800" dirty="0">
                <a:latin typeface="+mj-lt"/>
              </a:rPr>
              <a:t>Separuje hnojovicu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sk-SK" altLang="sk-SK" sz="2800" dirty="0">
                <a:latin typeface="+mj-lt"/>
              </a:rPr>
              <a:t>Pevnú časť </a:t>
            </a:r>
            <a:r>
              <a:rPr lang="sk-SK" altLang="sk-SK" sz="2800" dirty="0" err="1">
                <a:latin typeface="+mj-lt"/>
              </a:rPr>
              <a:t>hygienizuje</a:t>
            </a:r>
            <a:endParaRPr lang="sk-SK" altLang="sk-SK" sz="2800" dirty="0">
              <a:latin typeface="+mj-lt"/>
            </a:endParaRPr>
          </a:p>
        </p:txBody>
      </p:sp>
      <p:pic>
        <p:nvPicPr>
          <p:cNvPr id="5127" name="Obrázok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850" y="309851"/>
            <a:ext cx="3344863" cy="164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8" name="Obrázok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477219"/>
            <a:ext cx="4454921" cy="3336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70325968"/>
      </p:ext>
    </p:extLst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 smtClean="0">
                <a:solidFill>
                  <a:srgbClr val="186537"/>
                </a:solidFill>
              </a:rPr>
              <a:t>Redukcia ochorení vemena</a:t>
            </a:r>
            <a:endParaRPr lang="sk-SK" b="1" dirty="0">
              <a:solidFill>
                <a:srgbClr val="186537"/>
              </a:solidFill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 err="1"/>
              <a:t>Multifaktoriálny</a:t>
            </a:r>
            <a:r>
              <a:rPr lang="sk-SK" dirty="0"/>
              <a:t> </a:t>
            </a:r>
            <a:r>
              <a:rPr lang="sk-SK" dirty="0" smtClean="0"/>
              <a:t>charakter</a:t>
            </a:r>
          </a:p>
          <a:p>
            <a:r>
              <a:rPr lang="sk-SK" dirty="0" smtClean="0"/>
              <a:t>Hygiena ustajnenia </a:t>
            </a:r>
          </a:p>
          <a:p>
            <a:r>
              <a:rPr lang="sk-SK" dirty="0" smtClean="0"/>
              <a:t>Hygiena dojenia</a:t>
            </a:r>
          </a:p>
          <a:p>
            <a:r>
              <a:rPr lang="sk-SK" dirty="0" smtClean="0"/>
              <a:t>Výživa</a:t>
            </a:r>
          </a:p>
        </p:txBody>
      </p:sp>
    </p:spTree>
    <p:extLst>
      <p:ext uri="{BB962C8B-B14F-4D97-AF65-F5344CB8AC3E}">
        <p14:creationId xmlns:p14="http://schemas.microsoft.com/office/powerpoint/2010/main" val="196574833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Automatický čistič roštov</a:t>
            </a:r>
            <a:endParaRPr lang="sk-SK" dirty="0"/>
          </a:p>
        </p:txBody>
      </p:sp>
      <p:pic>
        <p:nvPicPr>
          <p:cNvPr id="4" name="Zástupný symbol obsah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600200"/>
            <a:ext cx="6807048" cy="4525963"/>
          </a:xfrm>
        </p:spPr>
      </p:pic>
    </p:spTree>
    <p:extLst>
      <p:ext uri="{BB962C8B-B14F-4D97-AF65-F5344CB8AC3E}">
        <p14:creationId xmlns:p14="http://schemas.microsoft.com/office/powerpoint/2010/main" val="180769814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Pohyblivé </a:t>
            </a:r>
            <a:r>
              <a:rPr lang="sk-SK" dirty="0" err="1" smtClean="0"/>
              <a:t>ležiskové</a:t>
            </a:r>
            <a:r>
              <a:rPr lang="sk-SK" dirty="0" smtClean="0"/>
              <a:t> zábrany</a:t>
            </a:r>
            <a:endParaRPr lang="sk-SK" dirty="0"/>
          </a:p>
        </p:txBody>
      </p:sp>
      <p:pic>
        <p:nvPicPr>
          <p:cNvPr id="4" name="Zástupný symbol obsah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600200"/>
            <a:ext cx="6788944" cy="4525963"/>
          </a:xfrm>
        </p:spPr>
      </p:pic>
    </p:spTree>
    <p:extLst>
      <p:ext uri="{BB962C8B-B14F-4D97-AF65-F5344CB8AC3E}">
        <p14:creationId xmlns:p14="http://schemas.microsoft.com/office/powerpoint/2010/main" val="254499559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Obrázo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75" y="1125538"/>
            <a:ext cx="9144000" cy="5154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Nadpis 1"/>
          <p:cNvSpPr txBox="1">
            <a:spLocks/>
          </p:cNvSpPr>
          <p:nvPr/>
        </p:nvSpPr>
        <p:spPr bwMode="auto">
          <a:xfrm>
            <a:off x="1547813" y="333375"/>
            <a:ext cx="5486400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sk-SK" altLang="en-US" dirty="0">
                <a:latin typeface="+mj-lt"/>
              </a:rPr>
              <a:t>REM test</a:t>
            </a:r>
          </a:p>
        </p:txBody>
      </p:sp>
    </p:spTree>
    <p:extLst>
      <p:ext uri="{BB962C8B-B14F-4D97-AF65-F5344CB8AC3E}">
        <p14:creationId xmlns:p14="http://schemas.microsoft.com/office/powerpoint/2010/main" val="71724460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Obrázo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513" y="1268413"/>
            <a:ext cx="4665662" cy="5373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Nadpis 1"/>
          <p:cNvSpPr txBox="1">
            <a:spLocks/>
          </p:cNvSpPr>
          <p:nvPr/>
        </p:nvSpPr>
        <p:spPr bwMode="auto">
          <a:xfrm>
            <a:off x="1547813" y="188913"/>
            <a:ext cx="5486400" cy="1214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sk-SK" altLang="en-US" dirty="0">
                <a:latin typeface="+mj-lt"/>
              </a:rPr>
              <a:t>Meranie PSB pomocou merania viskozity mlieka</a:t>
            </a:r>
          </a:p>
        </p:txBody>
      </p:sp>
    </p:spTree>
    <p:extLst>
      <p:ext uri="{BB962C8B-B14F-4D97-AF65-F5344CB8AC3E}">
        <p14:creationId xmlns:p14="http://schemas.microsoft.com/office/powerpoint/2010/main" val="118513710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Výsledok vyh&amp;lcaron;adávania obrázkov pre dopyt lely automatic milki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3188" y="4200525"/>
            <a:ext cx="2638425" cy="173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AutoShape 4" descr="Výsledok vyh&amp;lcaron;adávania obrázkov pre dopyt lely automatic milking"/>
          <p:cNvSpPr>
            <a:spLocks noChangeAspect="1" noChangeArrowheads="1"/>
          </p:cNvSpPr>
          <p:nvPr/>
        </p:nvSpPr>
        <p:spPr bwMode="auto">
          <a:xfrm>
            <a:off x="144463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sk-SK" altLang="en-US" sz="1800"/>
          </a:p>
        </p:txBody>
      </p:sp>
      <p:pic>
        <p:nvPicPr>
          <p:cNvPr id="307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1771650"/>
            <a:ext cx="2709862" cy="162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6950" y="4149725"/>
            <a:ext cx="2619375" cy="174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1771650"/>
            <a:ext cx="2581275" cy="177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Nadpis 1"/>
          <p:cNvSpPr txBox="1">
            <a:spLocks/>
          </p:cNvSpPr>
          <p:nvPr/>
        </p:nvSpPr>
        <p:spPr>
          <a:xfrm>
            <a:off x="611188" y="260350"/>
            <a:ext cx="7772400" cy="1008063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sk-SK" dirty="0" smtClean="0"/>
              <a:t>Robotizované dojenie</a:t>
            </a:r>
          </a:p>
        </p:txBody>
      </p:sp>
    </p:spTree>
    <p:extLst>
      <p:ext uri="{BB962C8B-B14F-4D97-AF65-F5344CB8AC3E}">
        <p14:creationId xmlns:p14="http://schemas.microsoft.com/office/powerpoint/2010/main" val="202615121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219200"/>
            <a:ext cx="28575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3822476"/>
            <a:ext cx="2646363" cy="1982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50" y="3861048"/>
            <a:ext cx="2628900" cy="174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75" y="1196752"/>
            <a:ext cx="2619375" cy="174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0275" y="1196752"/>
            <a:ext cx="2266950" cy="201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3846165"/>
            <a:ext cx="2619375" cy="174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Nadpis 1"/>
          <p:cNvSpPr txBox="1">
            <a:spLocks/>
          </p:cNvSpPr>
          <p:nvPr/>
        </p:nvSpPr>
        <p:spPr>
          <a:xfrm>
            <a:off x="688032" y="260350"/>
            <a:ext cx="7772400" cy="1008063"/>
          </a:xfrm>
          <a:prstGeom prst="rect">
            <a:avLst/>
          </a:prstGeom>
        </p:spPr>
        <p:txBody>
          <a:bodyPr>
            <a:normAutofit fontScale="9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sk-SK" dirty="0" smtClean="0"/>
              <a:t>Pastevný chov - využitie </a:t>
            </a:r>
            <a:r>
              <a:rPr lang="sk-SK" dirty="0" err="1" smtClean="0"/>
              <a:t>dronov</a:t>
            </a:r>
            <a:endParaRPr lang="sk-SK" dirty="0" smtClean="0"/>
          </a:p>
        </p:txBody>
      </p:sp>
      <p:sp>
        <p:nvSpPr>
          <p:cNvPr id="4105" name="Obdĺžnik 2"/>
          <p:cNvSpPr>
            <a:spLocks noChangeArrowheads="1"/>
          </p:cNvSpPr>
          <p:nvPr/>
        </p:nvSpPr>
        <p:spPr bwMode="auto">
          <a:xfrm>
            <a:off x="6228184" y="5733256"/>
            <a:ext cx="162095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sk-SK" altLang="sk-SK" dirty="0">
                <a:latin typeface="+mj-lt"/>
              </a:rPr>
              <a:t>Športový </a:t>
            </a:r>
            <a:r>
              <a:rPr lang="sk-SK" altLang="sk-SK" dirty="0" err="1">
                <a:latin typeface="+mj-lt"/>
              </a:rPr>
              <a:t>dron</a:t>
            </a:r>
            <a:endParaRPr lang="sk-SK" altLang="sk-SK" dirty="0">
              <a:latin typeface="+mj-lt"/>
            </a:endParaRPr>
          </a:p>
        </p:txBody>
      </p:sp>
      <p:sp>
        <p:nvSpPr>
          <p:cNvPr id="13" name="Nadpis 1"/>
          <p:cNvSpPr txBox="1">
            <a:spLocks/>
          </p:cNvSpPr>
          <p:nvPr/>
        </p:nvSpPr>
        <p:spPr>
          <a:xfrm>
            <a:off x="887413" y="2984500"/>
            <a:ext cx="1728787" cy="360363"/>
          </a:xfrm>
          <a:prstGeom prst="rect">
            <a:avLst/>
          </a:prstGeom>
        </p:spPr>
        <p:txBody>
          <a:bodyPr>
            <a:normAutofit fontScale="97500" lnSpcReduction="1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sk-SK" sz="1800" dirty="0" smtClean="0"/>
              <a:t>Hobby </a:t>
            </a:r>
            <a:r>
              <a:rPr lang="sk-SK" sz="1800" dirty="0" err="1" smtClean="0"/>
              <a:t>dron</a:t>
            </a:r>
            <a:endParaRPr lang="sk-SK" sz="1800" dirty="0" smtClean="0"/>
          </a:p>
        </p:txBody>
      </p:sp>
      <p:sp>
        <p:nvSpPr>
          <p:cNvPr id="4108" name="Nadpis 1"/>
          <p:cNvSpPr txBox="1">
            <a:spLocks/>
          </p:cNvSpPr>
          <p:nvPr/>
        </p:nvSpPr>
        <p:spPr bwMode="auto">
          <a:xfrm>
            <a:off x="6556375" y="3144838"/>
            <a:ext cx="1728788" cy="64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sk-SK" altLang="sk-SK" sz="1800" dirty="0">
                <a:latin typeface="+mj-lt"/>
              </a:rPr>
              <a:t>Fotografovanie krajiny</a:t>
            </a:r>
          </a:p>
        </p:txBody>
      </p:sp>
      <p:sp>
        <p:nvSpPr>
          <p:cNvPr id="4109" name="Obdĺžnik 15"/>
          <p:cNvSpPr>
            <a:spLocks noChangeArrowheads="1"/>
          </p:cNvSpPr>
          <p:nvPr/>
        </p:nvSpPr>
        <p:spPr bwMode="auto">
          <a:xfrm>
            <a:off x="3851920" y="5805264"/>
            <a:ext cx="178766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sk-SK" altLang="sk-SK" dirty="0">
                <a:latin typeface="+mj-lt"/>
              </a:rPr>
              <a:t>Špionážny </a:t>
            </a:r>
            <a:r>
              <a:rPr lang="sk-SK" altLang="sk-SK" dirty="0" err="1">
                <a:latin typeface="+mj-lt"/>
              </a:rPr>
              <a:t>dron</a:t>
            </a:r>
            <a:endParaRPr lang="sk-SK" altLang="sk-SK" dirty="0">
              <a:latin typeface="+mj-lt"/>
            </a:endParaRPr>
          </a:p>
        </p:txBody>
      </p:sp>
      <p:sp>
        <p:nvSpPr>
          <p:cNvPr id="4110" name="Obdĺžnik 16"/>
          <p:cNvSpPr>
            <a:spLocks noChangeArrowheads="1"/>
          </p:cNvSpPr>
          <p:nvPr/>
        </p:nvSpPr>
        <p:spPr bwMode="auto">
          <a:xfrm>
            <a:off x="992188" y="5733256"/>
            <a:ext cx="168507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sk-SK" altLang="sk-SK" dirty="0">
                <a:latin typeface="+mj-lt"/>
              </a:rPr>
              <a:t>Preprava osôb</a:t>
            </a:r>
          </a:p>
        </p:txBody>
      </p:sp>
      <p:sp>
        <p:nvSpPr>
          <p:cNvPr id="15" name="Nadpis 1"/>
          <p:cNvSpPr txBox="1">
            <a:spLocks/>
          </p:cNvSpPr>
          <p:nvPr/>
        </p:nvSpPr>
        <p:spPr>
          <a:xfrm>
            <a:off x="3785308" y="3286918"/>
            <a:ext cx="1728787" cy="360363"/>
          </a:xfrm>
          <a:prstGeom prst="rect">
            <a:avLst/>
          </a:prstGeom>
        </p:spPr>
        <p:txBody>
          <a:bodyPr>
            <a:normAutofit fontScale="97500" lnSpcReduction="1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sk-SK" sz="1800" dirty="0" smtClean="0"/>
              <a:t>Dovoz tovaru</a:t>
            </a:r>
          </a:p>
        </p:txBody>
      </p:sp>
    </p:spTree>
    <p:extLst>
      <p:ext uri="{BB962C8B-B14F-4D97-AF65-F5344CB8AC3E}">
        <p14:creationId xmlns:p14="http://schemas.microsoft.com/office/powerpoint/2010/main" val="365480280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ChangeArrowheads="1"/>
          </p:cNvSpPr>
          <p:nvPr/>
        </p:nvSpPr>
        <p:spPr bwMode="auto">
          <a:xfrm>
            <a:off x="1403350" y="517525"/>
            <a:ext cx="6750050" cy="823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l" eaLnBrk="0" hangingPunct="0"/>
            <a:r>
              <a:rPr lang="sk-SK" altLang="sk-SK" sz="4800" b="1" dirty="0">
                <a:solidFill>
                  <a:srgbClr val="186537"/>
                </a:solidFill>
                <a:cs typeface="Arial" panose="020B0604020202020204" pitchFamily="34" charset="0"/>
              </a:rPr>
              <a:t>Ďakujem za pozornosť</a:t>
            </a:r>
          </a:p>
        </p:txBody>
      </p:sp>
      <p:sp>
        <p:nvSpPr>
          <p:cNvPr id="56323" name="Rectangle 3"/>
          <p:cNvSpPr>
            <a:spLocks noChangeArrowheads="1"/>
          </p:cNvSpPr>
          <p:nvPr/>
        </p:nvSpPr>
        <p:spPr bwMode="auto">
          <a:xfrm>
            <a:off x="36513" y="1926709"/>
            <a:ext cx="9144000" cy="2831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 eaLnBrk="0" hangingPunct="0"/>
            <a:endParaRPr lang="sk-SK" altLang="sk-SK" sz="1000" b="1" dirty="0">
              <a:solidFill>
                <a:srgbClr val="186537"/>
              </a:solidFill>
              <a:cs typeface="Arial" panose="020B0604020202020204" pitchFamily="34" charset="0"/>
            </a:endParaRPr>
          </a:p>
          <a:p>
            <a:pPr algn="ctr" eaLnBrk="0" hangingPunct="0"/>
            <a:r>
              <a:rPr lang="sk-SK" altLang="sk-SK" sz="2800" b="1" dirty="0">
                <a:solidFill>
                  <a:srgbClr val="186537"/>
                </a:solidFill>
                <a:cs typeface="Arial" panose="020B0604020202020204" pitchFamily="34" charset="0"/>
              </a:rPr>
              <a:t>www.vuzv.sk</a:t>
            </a:r>
          </a:p>
          <a:p>
            <a:pPr algn="ctr" eaLnBrk="0" hangingPunct="0"/>
            <a:r>
              <a:rPr lang="sk-SK" altLang="sk-SK" sz="2800" b="1" dirty="0">
                <a:solidFill>
                  <a:srgbClr val="186537"/>
                </a:solidFill>
                <a:cs typeface="Arial" panose="020B0604020202020204" pitchFamily="34" charset="0"/>
              </a:rPr>
              <a:t>www.agrobiznis.sk</a:t>
            </a:r>
          </a:p>
          <a:p>
            <a:pPr algn="ctr" eaLnBrk="0" hangingPunct="0"/>
            <a:endParaRPr lang="sk-SK" altLang="sk-SK" sz="2800" b="1" dirty="0">
              <a:solidFill>
                <a:srgbClr val="186537"/>
              </a:solidFill>
              <a:cs typeface="Arial" panose="020B0604020202020204" pitchFamily="34" charset="0"/>
            </a:endParaRPr>
          </a:p>
          <a:p>
            <a:pPr algn="ctr" eaLnBrk="0" hangingPunct="0"/>
            <a:r>
              <a:rPr lang="sk-SK" altLang="sk-SK" sz="2800" b="1" dirty="0">
                <a:solidFill>
                  <a:srgbClr val="186537"/>
                </a:solidFill>
                <a:cs typeface="Arial" panose="020B0604020202020204" pitchFamily="34" charset="0"/>
              </a:rPr>
              <a:t>huba@vuzv.sk</a:t>
            </a:r>
          </a:p>
          <a:p>
            <a:pPr algn="ctr" eaLnBrk="0" hangingPunct="0"/>
            <a:endParaRPr lang="sk-SK" altLang="sk-SK" sz="2800" b="1" dirty="0">
              <a:solidFill>
                <a:srgbClr val="186537"/>
              </a:solidFill>
              <a:cs typeface="Arial" panose="020B0604020202020204" pitchFamily="34" charset="0"/>
            </a:endParaRPr>
          </a:p>
          <a:p>
            <a:pPr algn="ctr" eaLnBrk="0" hangingPunct="0"/>
            <a:endParaRPr lang="sk-SK" altLang="sk-SK" sz="2800" b="1" dirty="0">
              <a:solidFill>
                <a:srgbClr val="186537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7520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>
                <a:solidFill>
                  <a:srgbClr val="186537"/>
                </a:solidFill>
              </a:rPr>
              <a:t>Zadefinovanie rezerv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 smtClean="0"/>
              <a:t>Prasnice: 22,5 odstavených prasiatok na prasnicu za rok, ekonomické minimum 28</a:t>
            </a:r>
          </a:p>
          <a:p>
            <a:r>
              <a:rPr lang="sk-SK" dirty="0" smtClean="0"/>
              <a:t>Dojnice: celoživotná úžitkovosť 20 000 kg, ekonomické minimum 30 000 kg</a:t>
            </a:r>
          </a:p>
          <a:p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8374732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 smtClean="0">
                <a:solidFill>
                  <a:srgbClr val="186537"/>
                </a:solidFill>
              </a:rPr>
              <a:t>Inovácie – chov prasníc</a:t>
            </a:r>
            <a:endParaRPr lang="sk-SK" b="1" dirty="0">
              <a:solidFill>
                <a:srgbClr val="186537"/>
              </a:solidFill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 smtClean="0"/>
              <a:t>Dosiahnuť požadovaný odstav možno zlepšením výživy a </a:t>
            </a:r>
            <a:r>
              <a:rPr lang="sk-SK" dirty="0" err="1" smtClean="0"/>
              <a:t>welfare</a:t>
            </a:r>
            <a:r>
              <a:rPr lang="sk-SK" dirty="0" smtClean="0"/>
              <a:t> prasníc a znížením úhynov ciciakov (z 12% na 7%)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9162506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Nadpis 1"/>
          <p:cNvSpPr>
            <a:spLocks noGrp="1"/>
          </p:cNvSpPr>
          <p:nvPr>
            <p:ph type="ctrTitle"/>
          </p:nvPr>
        </p:nvSpPr>
        <p:spPr>
          <a:xfrm>
            <a:off x="0" y="33338"/>
            <a:ext cx="9144000" cy="947737"/>
          </a:xfrm>
        </p:spPr>
        <p:txBody>
          <a:bodyPr/>
          <a:lstStyle/>
          <a:p>
            <a:pPr eaLnBrk="1" hangingPunct="1"/>
            <a:r>
              <a:rPr lang="sk-SK" altLang="sk-SK" sz="3600" b="1" dirty="0" smtClean="0">
                <a:solidFill>
                  <a:srgbClr val="1865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Umelá prasnica</a:t>
            </a:r>
          </a:p>
        </p:txBody>
      </p:sp>
      <p:sp>
        <p:nvSpPr>
          <p:cNvPr id="2051" name="Podnadpis 2"/>
          <p:cNvSpPr>
            <a:spLocks noGrp="1"/>
          </p:cNvSpPr>
          <p:nvPr>
            <p:ph type="subTitle" idx="1"/>
          </p:nvPr>
        </p:nvSpPr>
        <p:spPr>
          <a:xfrm>
            <a:off x="0" y="1485255"/>
            <a:ext cx="4168011" cy="2663825"/>
          </a:xfrm>
        </p:spPr>
        <p:txBody>
          <a:bodyPr/>
          <a:lstStyle/>
          <a:p>
            <a:pPr marL="538163" indent="-358775" algn="l" eaLnBrk="1" hangingPunct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sk-SK" altLang="sk-SK" sz="2800" dirty="0" smtClean="0">
                <a:solidFill>
                  <a:schemeClr val="tx1"/>
                </a:solidFill>
                <a:latin typeface="Arial" panose="020B0604020202020204" pitchFamily="34" charset="0"/>
              </a:rPr>
              <a:t>technické zariadenie nahrádzajúce prasnicu</a:t>
            </a:r>
          </a:p>
          <a:p>
            <a:pPr marL="538163" indent="-358775" algn="l" eaLnBrk="1" hangingPunct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sk-SK" altLang="sk-SK" sz="2800" dirty="0" smtClean="0">
                <a:solidFill>
                  <a:schemeClr val="tx1"/>
                </a:solidFill>
                <a:latin typeface="Arial" panose="020B0604020202020204" pitchFamily="34" charset="0"/>
              </a:rPr>
              <a:t>záchrana nadpočetných a slabých prasiatok, ktoré by inak uhynuli </a:t>
            </a:r>
          </a:p>
          <a:p>
            <a:pPr marL="538163" indent="-358775" algn="l" eaLnBrk="1" hangingPunct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sk-SK" altLang="sk-SK" sz="2800" dirty="0" smtClean="0">
                <a:solidFill>
                  <a:schemeClr val="tx1"/>
                </a:solidFill>
                <a:latin typeface="Arial" panose="020B0604020202020204" pitchFamily="34" charset="0"/>
              </a:rPr>
              <a:t>odchov 12 prasiatok od 2.-3. dňa veku až do odstavu</a:t>
            </a: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8012" y="1652619"/>
            <a:ext cx="4804559" cy="3288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3" name="Podnadpis 2"/>
          <p:cNvSpPr txBox="1">
            <a:spLocks/>
          </p:cNvSpPr>
          <p:nvPr/>
        </p:nvSpPr>
        <p:spPr bwMode="auto">
          <a:xfrm>
            <a:off x="0" y="3933056"/>
            <a:ext cx="5003800" cy="223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538163" indent="-3587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179388" indent="0" eaLnBrk="1" hangingPunct="1"/>
            <a:endParaRPr lang="sk-SK" altLang="sk-SK" sz="2400" dirty="0"/>
          </a:p>
        </p:txBody>
      </p:sp>
    </p:spTree>
    <p:extLst>
      <p:ext uri="{BB962C8B-B14F-4D97-AF65-F5344CB8AC3E}">
        <p14:creationId xmlns:p14="http://schemas.microsoft.com/office/powerpoint/2010/main" val="3304214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Nadpis 1"/>
          <p:cNvSpPr>
            <a:spLocks noGrp="1"/>
          </p:cNvSpPr>
          <p:nvPr>
            <p:ph type="ctrTitle"/>
          </p:nvPr>
        </p:nvSpPr>
        <p:spPr>
          <a:xfrm>
            <a:off x="0" y="33338"/>
            <a:ext cx="9144000" cy="947737"/>
          </a:xfrm>
        </p:spPr>
        <p:txBody>
          <a:bodyPr/>
          <a:lstStyle/>
          <a:p>
            <a:pPr eaLnBrk="1" hangingPunct="1"/>
            <a:r>
              <a:rPr lang="sk-SK" altLang="sk-SK" sz="3600" b="1" dirty="0" smtClean="0">
                <a:solidFill>
                  <a:srgbClr val="1865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Umelá prasnica</a:t>
            </a:r>
          </a:p>
        </p:txBody>
      </p:sp>
      <p:sp>
        <p:nvSpPr>
          <p:cNvPr id="3075" name="Podnadpis 2"/>
          <p:cNvSpPr>
            <a:spLocks noGrp="1"/>
          </p:cNvSpPr>
          <p:nvPr>
            <p:ph type="subTitle" idx="1"/>
          </p:nvPr>
        </p:nvSpPr>
        <p:spPr>
          <a:xfrm>
            <a:off x="0" y="1268090"/>
            <a:ext cx="4427984" cy="1728862"/>
          </a:xfrm>
        </p:spPr>
        <p:txBody>
          <a:bodyPr/>
          <a:lstStyle/>
          <a:p>
            <a:pPr marL="538163" indent="-358775" algn="l" eaLnBrk="1" hangingPunct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sk-SK" altLang="sk-SK" dirty="0" smtClean="0">
                <a:solidFill>
                  <a:schemeClr val="tx1"/>
                </a:solidFill>
                <a:latin typeface="Arial" panose="020B0604020202020204" pitchFamily="34" charset="0"/>
              </a:rPr>
              <a:t>v krajinách EÚ sa doposiaľ nainštalovalo cca 2 000 inkubátorov pre umelý odchov prasiatok</a:t>
            </a:r>
          </a:p>
          <a:p>
            <a:pPr marL="538163" indent="-358775" algn="l" eaLnBrk="1" hangingPunct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sk-SK" altLang="sk-SK" dirty="0" smtClean="0">
                <a:solidFill>
                  <a:schemeClr val="tx1"/>
                </a:solidFill>
                <a:latin typeface="Arial" panose="020B0604020202020204" pitchFamily="34" charset="0"/>
              </a:rPr>
              <a:t>z celkového počtu ciciakov 5-10 % by sa malo odchovávať v inkubátoroch</a:t>
            </a:r>
          </a:p>
        </p:txBody>
      </p:sp>
      <p:pic>
        <p:nvPicPr>
          <p:cNvPr id="3076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395081"/>
            <a:ext cx="4444006" cy="333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Podnadpis 2"/>
          <p:cNvSpPr txBox="1">
            <a:spLocks/>
          </p:cNvSpPr>
          <p:nvPr/>
        </p:nvSpPr>
        <p:spPr bwMode="auto">
          <a:xfrm>
            <a:off x="1" y="3861842"/>
            <a:ext cx="4355976" cy="2303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538163" indent="-358775">
              <a:buFont typeface="Arial" charset="0"/>
              <a:buChar char="•"/>
              <a:defRPr/>
            </a:pPr>
            <a:r>
              <a:rPr lang="sk-SK" sz="2400" dirty="0" smtClean="0">
                <a:latin typeface="Arial" charset="0"/>
              </a:rPr>
              <a:t>zvýšenie počtu odchovaných </a:t>
            </a:r>
            <a:r>
              <a:rPr lang="sk-SK" sz="2400" dirty="0">
                <a:latin typeface="Arial" charset="0"/>
              </a:rPr>
              <a:t>prasiatok </a:t>
            </a:r>
            <a:r>
              <a:rPr lang="sk-SK" sz="2400" dirty="0" smtClean="0">
                <a:latin typeface="Arial" charset="0"/>
              </a:rPr>
              <a:t>110 </a:t>
            </a:r>
            <a:r>
              <a:rPr lang="sk-SK" sz="2400" dirty="0">
                <a:latin typeface="Arial" charset="0"/>
              </a:rPr>
              <a:t>až 115 </a:t>
            </a:r>
            <a:r>
              <a:rPr lang="sk-SK" sz="2400" dirty="0" smtClean="0">
                <a:latin typeface="Arial" charset="0"/>
              </a:rPr>
              <a:t>na 100 prasníc za rok</a:t>
            </a:r>
            <a:endParaRPr lang="sk-SK" sz="2400" dirty="0">
              <a:latin typeface="Arial" charset="0"/>
            </a:endParaRPr>
          </a:p>
          <a:p>
            <a:pPr marL="452438" indent="-271463">
              <a:spcBef>
                <a:spcPct val="20000"/>
              </a:spcBef>
              <a:buFont typeface="Arial" charset="0"/>
              <a:buChar char="•"/>
              <a:defRPr/>
            </a:pPr>
            <a:endParaRPr lang="sk-SK" sz="28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96155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3213100"/>
            <a:ext cx="4429125" cy="2516188"/>
          </a:xfrm>
          <a:prstGeom prst="rect">
            <a:avLst/>
          </a:prstGeom>
          <a:noFill/>
          <a:ln w="63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6925" y="3213100"/>
            <a:ext cx="4427538" cy="2524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0" name="Obdĺžnik 1"/>
          <p:cNvSpPr>
            <a:spLocks noChangeArrowheads="1"/>
          </p:cNvSpPr>
          <p:nvPr/>
        </p:nvSpPr>
        <p:spPr bwMode="auto">
          <a:xfrm>
            <a:off x="0" y="1052513"/>
            <a:ext cx="9144000" cy="193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538163" indent="-3587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 typeface="Arial" panose="020B0604020202020204" pitchFamily="34" charset="0"/>
              <a:buChar char="•"/>
            </a:pPr>
            <a:r>
              <a:rPr lang="sk-SK" altLang="sk-SK" sz="2400" dirty="0"/>
              <a:t>umožňuje automatický monitoring priebehu prasenia v pôrodnom koterci - počíta novonarodené prasiatka a varuje pri pôrodných problémoch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sk-SK" altLang="sk-SK" sz="2400" dirty="0"/>
              <a:t>video nahrávané webkamerou je kontinuálne kontrolované a inteligentne analyzované pomocou špeciálneho </a:t>
            </a:r>
            <a:r>
              <a:rPr lang="sk-SK" altLang="sk-SK" sz="2400" dirty="0" smtClean="0"/>
              <a:t>softvéru</a:t>
            </a:r>
            <a:endParaRPr lang="sk-SK" altLang="sk-SK" sz="2400" dirty="0"/>
          </a:p>
        </p:txBody>
      </p:sp>
      <p:sp>
        <p:nvSpPr>
          <p:cNvPr id="5" name="Nadpis 1"/>
          <p:cNvSpPr txBox="1">
            <a:spLocks/>
          </p:cNvSpPr>
          <p:nvPr/>
        </p:nvSpPr>
        <p:spPr>
          <a:xfrm>
            <a:off x="0" y="260350"/>
            <a:ext cx="9144000" cy="720725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r>
              <a:rPr lang="sk-SK" altLang="sk-SK" sz="3600" b="1" dirty="0">
                <a:solidFill>
                  <a:srgbClr val="186537"/>
                </a:solidFill>
                <a:ea typeface="+mj-ea"/>
                <a:cs typeface="Arial" pitchFamily="34" charset="0"/>
              </a:rPr>
              <a:t>Kamerový systém </a:t>
            </a:r>
          </a:p>
        </p:txBody>
      </p:sp>
    </p:spTree>
    <p:extLst>
      <p:ext uri="{BB962C8B-B14F-4D97-AF65-F5344CB8AC3E}">
        <p14:creationId xmlns:p14="http://schemas.microsoft.com/office/powerpoint/2010/main" val="528242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Obdĺžnik 1"/>
          <p:cNvSpPr>
            <a:spLocks noChangeArrowheads="1"/>
          </p:cNvSpPr>
          <p:nvPr/>
        </p:nvSpPr>
        <p:spPr bwMode="auto">
          <a:xfrm>
            <a:off x="0" y="981075"/>
            <a:ext cx="91440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538163" indent="-3587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 typeface="Arial" panose="020B0604020202020204" pitchFamily="34" charset="0"/>
              <a:buChar char="•"/>
            </a:pPr>
            <a:r>
              <a:rPr lang="sk-SK" altLang="sk-SK" sz="2400" dirty="0"/>
              <a:t>systém zaznamenáva časové rozpätie medzi prasiatkami a v prípade dlhej prestávky zašle SMS na mobilný telefón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sk-SK" altLang="sk-SK" sz="2400" dirty="0"/>
              <a:t>on-line prístup umožňuje sledovanie kotercov v reálnom čase </a:t>
            </a:r>
          </a:p>
        </p:txBody>
      </p:sp>
      <p:sp>
        <p:nvSpPr>
          <p:cNvPr id="3" name="Nadpis 1"/>
          <p:cNvSpPr txBox="1">
            <a:spLocks/>
          </p:cNvSpPr>
          <p:nvPr/>
        </p:nvSpPr>
        <p:spPr>
          <a:xfrm>
            <a:off x="0" y="260350"/>
            <a:ext cx="9144000" cy="720725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r>
              <a:rPr lang="sk-SK" altLang="sk-SK" sz="3600" b="1" dirty="0">
                <a:solidFill>
                  <a:srgbClr val="186537"/>
                </a:solidFill>
                <a:ea typeface="+mj-ea"/>
                <a:cs typeface="Arial" pitchFamily="34" charset="0"/>
              </a:rPr>
              <a:t>Kamerový systém </a:t>
            </a:r>
          </a:p>
        </p:txBody>
      </p:sp>
      <p:pic>
        <p:nvPicPr>
          <p:cNvPr id="512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26" t="7938" r="8926" b="9074"/>
          <a:stretch>
            <a:fillRect/>
          </a:stretch>
        </p:blipFill>
        <p:spPr bwMode="auto">
          <a:xfrm>
            <a:off x="4443080" y="2205037"/>
            <a:ext cx="4305633" cy="42482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5" name="Obdĺžnik 1"/>
          <p:cNvSpPr>
            <a:spLocks noChangeArrowheads="1"/>
          </p:cNvSpPr>
          <p:nvPr/>
        </p:nvSpPr>
        <p:spPr bwMode="auto">
          <a:xfrm>
            <a:off x="0" y="2204864"/>
            <a:ext cx="4355976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538163" indent="-3587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 typeface="Arial" panose="020B0604020202020204" pitchFamily="34" charset="0"/>
              <a:buChar char="•"/>
            </a:pPr>
            <a:r>
              <a:rPr lang="sk-SK" altLang="sk-SK" sz="2400" dirty="0"/>
              <a:t>napomáha redukovať pracovnú dobu - chovateľ nemusí osobne dozerať na celú dobu pôrodov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sk-SK" altLang="sk-SK" sz="2400" dirty="0"/>
              <a:t>zabezpečuje to väčší pokoj v maštali a šetrí čas pre iné </a:t>
            </a:r>
            <a:r>
              <a:rPr lang="sk-SK" altLang="sk-SK" sz="2400" dirty="0" smtClean="0"/>
              <a:t>činnosti</a:t>
            </a:r>
            <a:endParaRPr lang="sk-SK" altLang="sk-SK" sz="2400" dirty="0"/>
          </a:p>
        </p:txBody>
      </p:sp>
    </p:spTree>
    <p:extLst>
      <p:ext uri="{BB962C8B-B14F-4D97-AF65-F5344CB8AC3E}">
        <p14:creationId xmlns:p14="http://schemas.microsoft.com/office/powerpoint/2010/main" val="3289081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redvolený návrh">
  <a:themeElements>
    <a:clrScheme name="Predvolený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redvolený návrh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sk-SK" altLang="sk-SK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sk-SK" altLang="sk-SK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Predvolený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dvolený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dvolený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dvolený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dvolený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dvolený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dvolený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dvolený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dvolený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dvolený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dvolený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dvolený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ív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ív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602</TotalTime>
  <Words>892</Words>
  <Application>Microsoft Office PowerPoint</Application>
  <PresentationFormat>Prezentácia na obrazovke (4:3)</PresentationFormat>
  <Paragraphs>137</Paragraphs>
  <Slides>39</Slides>
  <Notes>0</Notes>
  <HiddenSlides>0</HiddenSlides>
  <MMClips>0</MMClips>
  <ScaleCrop>false</ScaleCrop>
  <HeadingPairs>
    <vt:vector size="8" baseType="variant">
      <vt:variant>
        <vt:lpstr>Použité písma</vt:lpstr>
      </vt:variant>
      <vt:variant>
        <vt:i4>3</vt:i4>
      </vt:variant>
      <vt:variant>
        <vt:lpstr>Motív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snímok</vt:lpstr>
      </vt:variant>
      <vt:variant>
        <vt:i4>39</vt:i4>
      </vt:variant>
    </vt:vector>
  </HeadingPairs>
  <TitlesOfParts>
    <vt:vector size="44" baseType="lpstr">
      <vt:lpstr>Arial</vt:lpstr>
      <vt:lpstr>Calibri</vt:lpstr>
      <vt:lpstr>Times New Roman</vt:lpstr>
      <vt:lpstr>Predvolený návrh</vt:lpstr>
      <vt:lpstr>Visio</vt:lpstr>
      <vt:lpstr>Inovácie – cesta  k odstraňovaniu rezerv v ŽV </vt:lpstr>
      <vt:lpstr>Úvodná myšlienka</vt:lpstr>
      <vt:lpstr>Zadefinovanie rezerv</vt:lpstr>
      <vt:lpstr>Zadefinovanie rezerv</vt:lpstr>
      <vt:lpstr>Inovácie – chov prasníc</vt:lpstr>
      <vt:lpstr>Umelá prasnica</vt:lpstr>
      <vt:lpstr>Umelá prasnica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Inovácie – chov dojníc</vt:lpstr>
      <vt:lpstr>Zlepšenie plodnosti dojníc</vt:lpstr>
      <vt:lpstr>Precízna agrotechnika, moderné hybridy</vt:lpstr>
      <vt:lpstr>Bezstratové vyberanie siláže</vt:lpstr>
      <vt:lpstr>Pohyblivé kŕmne zábrany</vt:lpstr>
      <vt:lpstr>Automatický prihŕňač krmiva</vt:lpstr>
      <vt:lpstr>Robotické kŕmenie</vt:lpstr>
      <vt:lpstr>Prezentácia programu PowerPoint</vt:lpstr>
      <vt:lpstr>Telemetrický systém na sledovanie telesnej aktivity kráv</vt:lpstr>
      <vt:lpstr>Využíva voľne rádiové pásmo  433 MHz</vt:lpstr>
      <vt:lpstr>Redukcia ochorení končatín</vt:lpstr>
      <vt:lpstr>Prezentácia programu PowerPoint</vt:lpstr>
      <vt:lpstr>Vodné matrace do ležiskových boxov</vt:lpstr>
      <vt:lpstr>Beding recouvery unit</vt:lpstr>
      <vt:lpstr>Redukcia ochorení vemena</vt:lpstr>
      <vt:lpstr>Automatický čistič roštov</vt:lpstr>
      <vt:lpstr>Pohyblivé ležiskové zábrany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</vt:vector>
  </TitlesOfParts>
  <Company>CVŽV Nitra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Snímka 1</dc:title>
  <dc:creator>Nina Michalová</dc:creator>
  <cp:lastModifiedBy>user</cp:lastModifiedBy>
  <cp:revision>168</cp:revision>
  <dcterms:created xsi:type="dcterms:W3CDTF">2014-01-24T09:23:48Z</dcterms:created>
  <dcterms:modified xsi:type="dcterms:W3CDTF">2016-03-29T12:47:02Z</dcterms:modified>
</cp:coreProperties>
</file>